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2" r:id="rId4"/>
    <p:sldMasterId id="2147483679" r:id="rId5"/>
    <p:sldMasterId id="2147483686" r:id="rId6"/>
    <p:sldMasterId id="2147483693" r:id="rId7"/>
  </p:sldMasterIdLst>
  <p:notesMasterIdLst>
    <p:notesMasterId r:id="rId52"/>
  </p:notesMasterIdLst>
  <p:sldIdLst>
    <p:sldId id="256" r:id="rId8"/>
    <p:sldId id="277" r:id="rId9"/>
    <p:sldId id="278" r:id="rId10"/>
    <p:sldId id="279" r:id="rId11"/>
    <p:sldId id="263" r:id="rId12"/>
    <p:sldId id="260" r:id="rId13"/>
    <p:sldId id="261" r:id="rId14"/>
    <p:sldId id="362" r:id="rId15"/>
    <p:sldId id="352" r:id="rId16"/>
    <p:sldId id="307" r:id="rId17"/>
    <p:sldId id="308" r:id="rId18"/>
    <p:sldId id="309" r:id="rId19"/>
    <p:sldId id="310" r:id="rId20"/>
    <p:sldId id="262" r:id="rId21"/>
    <p:sldId id="364" r:id="rId22"/>
    <p:sldId id="365" r:id="rId23"/>
    <p:sldId id="311" r:id="rId24"/>
    <p:sldId id="318" r:id="rId25"/>
    <p:sldId id="284" r:id="rId26"/>
    <p:sldId id="314" r:id="rId27"/>
    <p:sldId id="357" r:id="rId28"/>
    <p:sldId id="360" r:id="rId29"/>
    <p:sldId id="358" r:id="rId30"/>
    <p:sldId id="359" r:id="rId31"/>
    <p:sldId id="315" r:id="rId32"/>
    <p:sldId id="366" r:id="rId33"/>
    <p:sldId id="316" r:id="rId34"/>
    <p:sldId id="354" r:id="rId35"/>
    <p:sldId id="317" r:id="rId36"/>
    <p:sldId id="319" r:id="rId37"/>
    <p:sldId id="320" r:id="rId38"/>
    <p:sldId id="321" r:id="rId39"/>
    <p:sldId id="322" r:id="rId40"/>
    <p:sldId id="325" r:id="rId41"/>
    <p:sldId id="323" r:id="rId42"/>
    <p:sldId id="326" r:id="rId43"/>
    <p:sldId id="329" r:id="rId44"/>
    <p:sldId id="324" r:id="rId45"/>
    <p:sldId id="335" r:id="rId46"/>
    <p:sldId id="331" r:id="rId47"/>
    <p:sldId id="333" r:id="rId48"/>
    <p:sldId id="363" r:id="rId49"/>
    <p:sldId id="330" r:id="rId50"/>
    <p:sldId id="353" r:id="rId51"/>
  </p:sldIdLst>
  <p:sldSz cx="9906000" cy="6858000" type="A4"/>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F00"/>
    <a:srgbClr val="EEEEE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82632" autoAdjust="0"/>
  </p:normalViewPr>
  <p:slideViewPr>
    <p:cSldViewPr showGuides="1">
      <p:cViewPr>
        <p:scale>
          <a:sx n="75" d="100"/>
          <a:sy n="75" d="100"/>
        </p:scale>
        <p:origin x="-960" y="660"/>
      </p:cViewPr>
      <p:guideLst>
        <p:guide orient="horz" pos="2160"/>
        <p:guide pos="312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14AB65-EC5C-4014-A45E-1F7E51478011}" type="datetimeFigureOut">
              <a:rPr lang="es-ES" smtClean="0"/>
              <a:pPr/>
              <a:t>15/01/2015</a:t>
            </a:fld>
            <a:endParaRPr lang="es-ES" dirty="0"/>
          </a:p>
        </p:txBody>
      </p:sp>
      <p:sp>
        <p:nvSpPr>
          <p:cNvPr id="4" name="3 Marcador de imagen de diapositiva"/>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F2D6AF-AFA9-4101-BA79-A6286289289C}" type="slidenum">
              <a:rPr lang="es-ES" smtClean="0"/>
              <a:pPr/>
              <a:t>‹Nº›</a:t>
            </a:fld>
            <a:endParaRPr lang="es-ES" dirty="0"/>
          </a:p>
        </p:txBody>
      </p:sp>
    </p:spTree>
    <p:extLst>
      <p:ext uri="{BB962C8B-B14F-4D97-AF65-F5344CB8AC3E}">
        <p14:creationId xmlns:p14="http://schemas.microsoft.com/office/powerpoint/2010/main" xmlns="" val="187453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archnetworking.techtarget.com/definition/protoco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normAutofit/>
          </a:bodyPr>
          <a:lstStyle/>
          <a:p>
            <a:pPr>
              <a:buFontTx/>
              <a:buChar char="-"/>
              <a:defRPr/>
            </a:pPr>
            <a:r>
              <a:rPr lang="es-ES" sz="2200" b="1" dirty="0" smtClean="0">
                <a:latin typeface="Arial" pitchFamily="34" charset="0"/>
                <a:cs typeface="Arial" pitchFamily="34" charset="0"/>
              </a:rPr>
              <a:t> </a:t>
            </a:r>
          </a:p>
          <a:p>
            <a:r>
              <a:rPr lang="en-US" dirty="0" smtClean="0"/>
              <a:t>In computer systems, a framework is often a layered structure indicating what kind of programs can or should be built and how they would interrelate. Some computer system frameworks also include actual programs, specify programming interfaces, or offer programming tools for using the frameworks. A framework may be for a set of functions within a system and how they interrelate; the layers of an operating system; the layers of an application subsystem; how communication should be standardized at some level of a network; and so forth. A framework is generally more comprehensive than a </a:t>
            </a:r>
            <a:r>
              <a:rPr lang="en-US" dirty="0" smtClean="0">
                <a:hlinkClick r:id="rId3"/>
              </a:rPr>
              <a:t>protocol</a:t>
            </a:r>
            <a:r>
              <a:rPr lang="en-US" dirty="0" smtClean="0"/>
              <a:t> and more prescriptive than a </a:t>
            </a:r>
            <a:r>
              <a:rPr lang="en-US" dirty="0" smtClean="0">
                <a:hlinkClick r:id="rId3"/>
              </a:rPr>
              <a:t>structure</a:t>
            </a:r>
            <a:r>
              <a:rPr lang="en-US" dirty="0" smtClean="0"/>
              <a:t> .</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E05C716C-01D6-4601-8BDC-0A410A851517}" type="slidenum">
              <a:rPr lang="es-ES">
                <a:solidFill>
                  <a:prstClr val="black"/>
                </a:solidFill>
              </a:rPr>
              <a:pPr/>
              <a:t>4</a:t>
            </a:fld>
            <a:endParaRPr lang="es-ES">
              <a:solidFill>
                <a:prstClr val="black"/>
              </a:solidFill>
            </a:endParaRPr>
          </a:p>
        </p:txBody>
      </p:sp>
    </p:spTree>
    <p:extLst>
      <p:ext uri="{BB962C8B-B14F-4D97-AF65-F5344CB8AC3E}">
        <p14:creationId xmlns:p14="http://schemas.microsoft.com/office/powerpoint/2010/main" xmlns="" val="324169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problem of carbon emission reduction in urban areas cannot be constrained to a particular geographical area or scale, nor is it the concern of a particular discipline or expert: it is a systemic problem which involves multiple scales and domains and the collaboration of experts from various fields. </a:t>
            </a:r>
            <a:endParaRPr lang="es-ES" dirty="0"/>
          </a:p>
        </p:txBody>
      </p:sp>
      <p:sp>
        <p:nvSpPr>
          <p:cNvPr id="4" name="3 Marcador de número de diapositiva"/>
          <p:cNvSpPr>
            <a:spLocks noGrp="1"/>
          </p:cNvSpPr>
          <p:nvPr>
            <p:ph type="sldNum" sz="quarter" idx="10"/>
          </p:nvPr>
        </p:nvSpPr>
        <p:spPr/>
        <p:txBody>
          <a:bodyPr/>
          <a:lstStyle/>
          <a:p>
            <a:fld id="{6AF2D6AF-AFA9-4101-BA79-A6286289289C}" type="slidenum">
              <a:rPr lang="es-ES" smtClean="0"/>
              <a:pPr/>
              <a:t>7</a:t>
            </a:fld>
            <a:endParaRPr lang="es-ES" dirty="0"/>
          </a:p>
        </p:txBody>
      </p:sp>
    </p:spTree>
    <p:extLst>
      <p:ext uri="{BB962C8B-B14F-4D97-AF65-F5344CB8AC3E}">
        <p14:creationId xmlns:p14="http://schemas.microsoft.com/office/powerpoint/2010/main" xmlns="" val="3152226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problem of carbon emission reduction in urban areas cannot be constrained to a particular geographical area or scale, nor is it the concern of a particular discipline or expert: it is a systemic problem which involves multiple scales and domains and the collaboration of experts from various fields. </a:t>
            </a:r>
            <a:endParaRPr lang="es-ES" dirty="0"/>
          </a:p>
        </p:txBody>
      </p:sp>
      <p:sp>
        <p:nvSpPr>
          <p:cNvPr id="4" name="3 Marcador de número de diapositiva"/>
          <p:cNvSpPr>
            <a:spLocks noGrp="1"/>
          </p:cNvSpPr>
          <p:nvPr>
            <p:ph type="sldNum" sz="quarter" idx="10"/>
          </p:nvPr>
        </p:nvSpPr>
        <p:spPr/>
        <p:txBody>
          <a:bodyPr/>
          <a:lstStyle/>
          <a:p>
            <a:fld id="{6AF2D6AF-AFA9-4101-BA79-A6286289289C}" type="slidenum">
              <a:rPr lang="es-ES" smtClean="0"/>
              <a:pPr/>
              <a:t>8</a:t>
            </a:fld>
            <a:endParaRPr lang="es-ES" dirty="0"/>
          </a:p>
        </p:txBody>
      </p:sp>
    </p:spTree>
    <p:extLst>
      <p:ext uri="{BB962C8B-B14F-4D97-AF65-F5344CB8AC3E}">
        <p14:creationId xmlns:p14="http://schemas.microsoft.com/office/powerpoint/2010/main" xmlns="" val="3152226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SEIF has </a:t>
            </a:r>
            <a:r>
              <a:rPr lang="en-GB" sz="1200" b="1" kern="1200" dirty="0" smtClean="0">
                <a:solidFill>
                  <a:schemeClr val="tx1"/>
                </a:solidFill>
                <a:latin typeface="+mn-lt"/>
                <a:ea typeface="+mn-ea"/>
                <a:cs typeface="+mn-cs"/>
              </a:rPr>
              <a:t>three</a:t>
            </a:r>
            <a:r>
              <a:rPr lang="en-GB" sz="1200" kern="1200" dirty="0" smtClean="0">
                <a:solidFill>
                  <a:schemeClr val="tx1"/>
                </a:solidFill>
                <a:latin typeface="+mn-lt"/>
                <a:ea typeface="+mn-ea"/>
                <a:cs typeface="+mn-cs"/>
              </a:rPr>
              <a:t> main goals:</a:t>
            </a:r>
            <a:endParaRPr lang="es-ES"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1. </a:t>
            </a:r>
            <a:r>
              <a:rPr lang="en-GB" sz="1200" b="1" kern="1200" dirty="0" smtClean="0">
                <a:solidFill>
                  <a:schemeClr val="tx1"/>
                </a:solidFill>
                <a:latin typeface="+mn-lt"/>
                <a:ea typeface="+mn-ea"/>
                <a:cs typeface="+mn-cs"/>
              </a:rPr>
              <a:t>Integrating proprietary data </a:t>
            </a:r>
            <a:r>
              <a:rPr lang="en-GB" sz="1200" kern="1200" dirty="0" smtClean="0">
                <a:solidFill>
                  <a:schemeClr val="tx1"/>
                </a:solidFill>
                <a:latin typeface="+mn-lt"/>
                <a:ea typeface="+mn-ea"/>
                <a:cs typeface="+mn-cs"/>
              </a:rPr>
              <a:t>which is presently off-line or/and </a:t>
            </a:r>
            <a:r>
              <a:rPr lang="en-GB" sz="1200" b="1" kern="1200" dirty="0" smtClean="0">
                <a:solidFill>
                  <a:schemeClr val="tx1"/>
                </a:solidFill>
                <a:latin typeface="+mn-lt"/>
                <a:ea typeface="+mn-ea"/>
                <a:cs typeface="+mn-cs"/>
              </a:rPr>
              <a:t>heterogeneously</a:t>
            </a:r>
            <a:r>
              <a:rPr lang="en-GB" sz="1200" kern="1200" dirty="0" smtClean="0">
                <a:solidFill>
                  <a:schemeClr val="tx1"/>
                </a:solidFill>
                <a:latin typeface="+mn-lt"/>
                <a:ea typeface="+mn-ea"/>
                <a:cs typeface="+mn-cs"/>
              </a:rPr>
              <a:t> structured into a consistent knowledge base, making the data accessible for information discovery and retrieval purposes.</a:t>
            </a:r>
            <a:endParaRPr lang="es-ES"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2. </a:t>
            </a:r>
            <a:r>
              <a:rPr lang="en-GB" sz="1200" b="1" kern="1200" dirty="0" smtClean="0">
                <a:solidFill>
                  <a:schemeClr val="tx1"/>
                </a:solidFill>
                <a:latin typeface="+mn-lt"/>
                <a:ea typeface="+mn-ea"/>
                <a:cs typeface="+mn-cs"/>
              </a:rPr>
              <a:t>Providing</a:t>
            </a:r>
            <a:r>
              <a:rPr lang="en-GB" sz="1200" kern="1200" dirty="0" smtClean="0">
                <a:solidFill>
                  <a:schemeClr val="tx1"/>
                </a:solidFill>
                <a:latin typeface="+mn-lt"/>
                <a:ea typeface="+mn-ea"/>
                <a:cs typeface="+mn-cs"/>
              </a:rPr>
              <a:t> a </a:t>
            </a:r>
            <a:r>
              <a:rPr lang="en-GB" sz="1200" b="1" kern="1200" dirty="0" smtClean="0">
                <a:solidFill>
                  <a:schemeClr val="tx1"/>
                </a:solidFill>
                <a:latin typeface="+mn-lt"/>
                <a:ea typeface="+mn-ea"/>
                <a:cs typeface="+mn-cs"/>
              </a:rPr>
              <a:t>bridge between different domains </a:t>
            </a:r>
            <a:r>
              <a:rPr lang="en-GB" sz="1200" kern="1200" dirty="0" smtClean="0">
                <a:solidFill>
                  <a:schemeClr val="tx1"/>
                </a:solidFill>
                <a:latin typeface="+mn-lt"/>
                <a:ea typeface="+mn-ea"/>
                <a:cs typeface="+mn-cs"/>
              </a:rPr>
              <a:t>(city planning and energy provision) and contents (consumption data, pollution sources, simulated energy profiles and benchmarks). </a:t>
            </a:r>
            <a:endParaRPr lang="es-ES"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3.</a:t>
            </a:r>
            <a:r>
              <a:rPr lang="en-GB" sz="1200" kern="1200" baseline="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Gathering outputs generated by the tools </a:t>
            </a:r>
            <a:r>
              <a:rPr lang="en-GB" sz="1200" kern="1200" dirty="0" smtClean="0">
                <a:solidFill>
                  <a:schemeClr val="tx1"/>
                </a:solidFill>
                <a:latin typeface="+mn-lt"/>
                <a:ea typeface="+mn-ea"/>
                <a:cs typeface="+mn-cs"/>
              </a:rPr>
              <a:t>developed in the project –tools for design evaluation and energy simulation, visualisation and modelling at urban scale, and analysis and optimisation processes– in order to create a distributed knowledge base.</a:t>
            </a:r>
            <a:endParaRPr lang="es-ES" sz="1200" kern="120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56996328-D21C-43EE-A225-5893C35D38F5}" type="slidenum">
              <a:rPr lang="es-ES" smtClean="0"/>
              <a:pPr>
                <a:defRPr/>
              </a:pPr>
              <a:t>9</a:t>
            </a:fld>
            <a:endParaRPr lang="es-ES"/>
          </a:p>
        </p:txBody>
      </p:sp>
    </p:spTree>
    <p:extLst>
      <p:ext uri="{BB962C8B-B14F-4D97-AF65-F5344CB8AC3E}">
        <p14:creationId xmlns:p14="http://schemas.microsoft.com/office/powerpoint/2010/main" xmlns="" val="416827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52500" y="685800"/>
            <a:ext cx="4953000" cy="3429000"/>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28D6BAFF-DEA8-477B-A32A-E3F5EBAF1DA3}" type="slidenum">
              <a:rPr lang="es-ES" smtClean="0"/>
              <a:pPr/>
              <a:t>13</a:t>
            </a:fld>
            <a:endParaRPr lang="es-ES"/>
          </a:p>
        </p:txBody>
      </p:sp>
    </p:spTree>
    <p:extLst>
      <p:ext uri="{BB962C8B-B14F-4D97-AF65-F5344CB8AC3E}">
        <p14:creationId xmlns:p14="http://schemas.microsoft.com/office/powerpoint/2010/main" xmlns="" val="141198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52500" y="685800"/>
            <a:ext cx="4953000" cy="3429000"/>
          </a:xfrm>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demonstration scenario considers a user as being an urban planner from the Environmental Department of the Municipality. This user has been assigned the task of evaluating several potential new strategies currently being debated between representatives at the city hall. The user has been asked to evaluate them in order to quantify and inform the discussions among the politicians. The politicians are eager to find out how different supply strategies will affect their ambitions within climate policies and whether they should go for local supply or a central solution if they want to act in accordance with their previously established climate goals. Currently they are debating about the possibility to change their energy supply plan into one with heat pumps for one of the larger buildings in the new area.</a:t>
            </a:r>
            <a:r>
              <a:rPr lang="en-US" sz="1200" b="0" i="0" kern="1200" dirty="0" smtClean="0">
                <a:solidFill>
                  <a:schemeClr val="tx1"/>
                </a:solidFill>
                <a:latin typeface="+mn-lt"/>
                <a:ea typeface="+mn-ea"/>
                <a:cs typeface="+mn-cs"/>
              </a:rPr>
              <a:t> lower layer super output areas (LSOA</a:t>
            </a:r>
            <a:endParaRPr lang="en-GB" sz="1200" kern="1200" dirty="0" smtClean="0">
              <a:solidFill>
                <a:schemeClr val="tx1"/>
              </a:solidFill>
              <a:effectLst/>
              <a:latin typeface="+mn-lt"/>
              <a:ea typeface="+mn-ea"/>
              <a:cs typeface="+mn-cs"/>
            </a:endParaRPr>
          </a:p>
          <a:p>
            <a:endParaRPr lang="en-GB" dirty="0"/>
          </a:p>
        </p:txBody>
      </p:sp>
      <p:sp>
        <p:nvSpPr>
          <p:cNvPr id="4" name="Marcador de número de diapositiva 3"/>
          <p:cNvSpPr>
            <a:spLocks noGrp="1"/>
          </p:cNvSpPr>
          <p:nvPr>
            <p:ph type="sldNum" sz="quarter" idx="10"/>
          </p:nvPr>
        </p:nvSpPr>
        <p:spPr/>
        <p:txBody>
          <a:bodyPr/>
          <a:lstStyle/>
          <a:p>
            <a:fld id="{6AF2D6AF-AFA9-4101-BA79-A6286289289C}" type="slidenum">
              <a:rPr lang="es-ES" smtClean="0"/>
              <a:pPr/>
              <a:t>40</a:t>
            </a:fld>
            <a:endParaRPr lang="es-ES" dirty="0"/>
          </a:p>
        </p:txBody>
      </p:sp>
    </p:spTree>
    <p:extLst>
      <p:ext uri="{BB962C8B-B14F-4D97-AF65-F5344CB8AC3E}">
        <p14:creationId xmlns:p14="http://schemas.microsoft.com/office/powerpoint/2010/main" xmlns="" val="55732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52500" y="685800"/>
            <a:ext cx="4953000" cy="3429000"/>
          </a:xfrm>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demonstration scenario considers a user as being an urban planner from the Environmental Department of the Municipality. This user has been assigned the task of evaluating several potential new strategies currently being debated between representatives at the city hall. The user has been asked to evaluate them in order to quantify and inform the discussions among the politicians. The politicians are eager to find out how different supply strategies will affect their ambitions within climate policies and whether they should go for local supply or a central solution if they want to act in accordance with their previously established climate goals. Currently they are debating about the possibility to change their energy supply plan into one with heat pumps for one of the larger buildings in the new area.</a:t>
            </a:r>
            <a:endParaRPr lang="en-GB" sz="1200" kern="1200" dirty="0" smtClean="0">
              <a:solidFill>
                <a:schemeClr val="tx1"/>
              </a:solidFill>
              <a:effectLst/>
              <a:latin typeface="+mn-lt"/>
              <a:ea typeface="+mn-ea"/>
              <a:cs typeface="+mn-cs"/>
            </a:endParaRPr>
          </a:p>
          <a:p>
            <a:endParaRPr lang="en-GB" dirty="0"/>
          </a:p>
        </p:txBody>
      </p:sp>
      <p:sp>
        <p:nvSpPr>
          <p:cNvPr id="4" name="Marcador de número de diapositiva 3"/>
          <p:cNvSpPr>
            <a:spLocks noGrp="1"/>
          </p:cNvSpPr>
          <p:nvPr>
            <p:ph type="sldNum" sz="quarter" idx="10"/>
          </p:nvPr>
        </p:nvSpPr>
        <p:spPr/>
        <p:txBody>
          <a:bodyPr/>
          <a:lstStyle/>
          <a:p>
            <a:fld id="{6AF2D6AF-AFA9-4101-BA79-A6286289289C}" type="slidenum">
              <a:rPr lang="es-ES" smtClean="0"/>
              <a:pPr/>
              <a:t>41</a:t>
            </a:fld>
            <a:endParaRPr lang="es-ES" dirty="0"/>
          </a:p>
        </p:txBody>
      </p:sp>
    </p:spTree>
    <p:extLst>
      <p:ext uri="{BB962C8B-B14F-4D97-AF65-F5344CB8AC3E}">
        <p14:creationId xmlns:p14="http://schemas.microsoft.com/office/powerpoint/2010/main" xmlns="" val="23446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52500" y="685800"/>
            <a:ext cx="4953000" cy="3429000"/>
          </a:xfrm>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no tiene nombre creo, algo importante es la calle  "Corso </a:t>
            </a:r>
            <a:r>
              <a:rPr lang="es-ES" sz="1200" kern="1200" dirty="0" err="1" smtClean="0">
                <a:solidFill>
                  <a:schemeClr val="tx1"/>
                </a:solidFill>
                <a:effectLst/>
                <a:latin typeface="+mn-lt"/>
                <a:ea typeface="+mn-ea"/>
                <a:cs typeface="+mn-cs"/>
              </a:rPr>
              <a:t>Mediterraneo</a:t>
            </a:r>
            <a:r>
              <a:rPr lang="es-ES" sz="1200" kern="1200" dirty="0" smtClean="0">
                <a:solidFill>
                  <a:schemeClr val="tx1"/>
                </a:solidFill>
                <a:effectLst/>
                <a:latin typeface="+mn-lt"/>
                <a:ea typeface="+mn-ea"/>
                <a:cs typeface="+mn-cs"/>
              </a:rPr>
              <a:t>" y el parque "</a:t>
            </a:r>
            <a:r>
              <a:rPr lang="es-ES" sz="1200" kern="1200" dirty="0" err="1" smtClean="0">
                <a:solidFill>
                  <a:schemeClr val="tx1"/>
                </a:solidFill>
                <a:effectLst/>
                <a:latin typeface="+mn-lt"/>
                <a:ea typeface="+mn-ea"/>
                <a:cs typeface="+mn-cs"/>
              </a:rPr>
              <a:t>Giardino</a:t>
            </a:r>
            <a:r>
              <a:rPr lang="es-ES" sz="1200" kern="1200" dirty="0" smtClean="0">
                <a:solidFill>
                  <a:schemeClr val="tx1"/>
                </a:solidFill>
                <a:effectLst/>
                <a:latin typeface="+mn-lt"/>
                <a:ea typeface="+mn-ea"/>
                <a:cs typeface="+mn-cs"/>
              </a:rPr>
              <a:t> San Paolo"</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GB" dirty="0"/>
          </a:p>
        </p:txBody>
      </p:sp>
      <p:sp>
        <p:nvSpPr>
          <p:cNvPr id="4" name="Marcador de número de diapositiva 3"/>
          <p:cNvSpPr>
            <a:spLocks noGrp="1"/>
          </p:cNvSpPr>
          <p:nvPr>
            <p:ph type="sldNum" sz="quarter" idx="10"/>
          </p:nvPr>
        </p:nvSpPr>
        <p:spPr/>
        <p:txBody>
          <a:bodyPr/>
          <a:lstStyle/>
          <a:p>
            <a:fld id="{6AF2D6AF-AFA9-4101-BA79-A6286289289C}" type="slidenum">
              <a:rPr lang="es-ES" smtClean="0"/>
              <a:pPr/>
              <a:t>42</a:t>
            </a:fld>
            <a:endParaRPr lang="es-ES" dirty="0"/>
          </a:p>
        </p:txBody>
      </p:sp>
    </p:spTree>
    <p:extLst>
      <p:ext uri="{BB962C8B-B14F-4D97-AF65-F5344CB8AC3E}">
        <p14:creationId xmlns:p14="http://schemas.microsoft.com/office/powerpoint/2010/main" xmlns="" val="2344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56996328-D21C-43EE-A225-5893C35D38F5}" type="slidenum">
              <a:rPr lang="es-ES" smtClean="0">
                <a:solidFill>
                  <a:prstClr val="black"/>
                </a:solidFill>
              </a:rPr>
              <a:pPr>
                <a:defRPr/>
              </a:pPr>
              <a:t>44</a:t>
            </a:fld>
            <a:endParaRPr lang="es-ES">
              <a:solidFill>
                <a:prstClr val="black"/>
              </a:solidFill>
            </a:endParaRPr>
          </a:p>
        </p:txBody>
      </p:sp>
    </p:spTree>
    <p:extLst>
      <p:ext uri="{BB962C8B-B14F-4D97-AF65-F5344CB8AC3E}">
        <p14:creationId xmlns:p14="http://schemas.microsoft.com/office/powerpoint/2010/main" xmlns="" val="3398916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2"/>
            <a:ext cx="84201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3666753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347396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45"/>
            <a:ext cx="2414588"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536578" y="274645"/>
            <a:ext cx="70786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271589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C6D8D6"/>
        </a:solidFill>
        <a:effectLst/>
      </p:bgPr>
    </p:bg>
    <p:spTree>
      <p:nvGrpSpPr>
        <p:cNvPr id="1" name=""/>
        <p:cNvGrpSpPr/>
        <p:nvPr/>
      </p:nvGrpSpPr>
      <p:grpSpPr>
        <a:xfrm>
          <a:off x="0" y="0"/>
          <a:ext cx="0" cy="0"/>
          <a:chOff x="0" y="0"/>
          <a:chExt cx="0" cy="0"/>
        </a:xfrm>
      </p:grpSpPr>
      <p:sp>
        <p:nvSpPr>
          <p:cNvPr id="6" name="25 Rectángulo"/>
          <p:cNvSpPr/>
          <p:nvPr userDrawn="1"/>
        </p:nvSpPr>
        <p:spPr>
          <a:xfrm>
            <a:off x="0" y="0"/>
            <a:ext cx="9906000" cy="299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6 Rectángulo"/>
          <p:cNvSpPr/>
          <p:nvPr userDrawn="1"/>
        </p:nvSpPr>
        <p:spPr>
          <a:xfrm>
            <a:off x="0" y="144464"/>
            <a:ext cx="9906000" cy="314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8 Rectángulo"/>
          <p:cNvSpPr/>
          <p:nvPr userDrawn="1"/>
        </p:nvSpPr>
        <p:spPr>
          <a:xfrm>
            <a:off x="-3440" y="3284539"/>
            <a:ext cx="9906000" cy="649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13 Rectángulo"/>
          <p:cNvSpPr/>
          <p:nvPr userDrawn="1"/>
        </p:nvSpPr>
        <p:spPr>
          <a:xfrm>
            <a:off x="0" y="6381750"/>
            <a:ext cx="9906000" cy="4762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0" name="Picture 2" descr="D:\ARC\Proyectos\Semanco\documents\logos\Artwork\For Web, Powerpoint, Desktop Print\Gifs\SEMANCO logo 72 RGB NL.gif"/>
          <p:cNvPicPr>
            <a:picLocks noChangeAspect="1" noChangeArrowheads="1"/>
          </p:cNvPicPr>
          <p:nvPr userDrawn="1"/>
        </p:nvPicPr>
        <p:blipFill>
          <a:blip r:embed="rId2" cstate="screen"/>
          <a:srcRect/>
          <a:stretch>
            <a:fillRect/>
          </a:stretch>
        </p:blipFill>
        <p:spPr bwMode="auto">
          <a:xfrm>
            <a:off x="116949" y="2708282"/>
            <a:ext cx="3577167" cy="517525"/>
          </a:xfrm>
          <a:prstGeom prst="rect">
            <a:avLst/>
          </a:prstGeom>
          <a:noFill/>
          <a:ln w="9525">
            <a:noFill/>
            <a:miter lim="800000"/>
            <a:headEnd/>
            <a:tailEnd/>
          </a:ln>
        </p:spPr>
      </p:pic>
      <p:sp>
        <p:nvSpPr>
          <p:cNvPr id="17" name="16 Marcador de texto"/>
          <p:cNvSpPr>
            <a:spLocks noGrp="1"/>
          </p:cNvSpPr>
          <p:nvPr>
            <p:ph type="body" sz="quarter" idx="13"/>
          </p:nvPr>
        </p:nvSpPr>
        <p:spPr>
          <a:xfrm>
            <a:off x="116466" y="3429000"/>
            <a:ext cx="9711529" cy="504254"/>
          </a:xfrm>
          <a:prstGeom prst="rect">
            <a:avLst/>
          </a:prstGeom>
        </p:spPr>
        <p:txBody>
          <a:bodyPr/>
          <a:lstStyle>
            <a:lvl1pPr algn="l">
              <a:buNone/>
              <a:defRPr lang="es-ES" sz="2000" b="1" kern="1200" cap="none" baseline="0" smtClean="0">
                <a:solidFill>
                  <a:schemeClr val="tx1">
                    <a:lumMod val="75000"/>
                    <a:lumOff val="2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19" name="18 Marcador de texto"/>
          <p:cNvSpPr>
            <a:spLocks noGrp="1"/>
          </p:cNvSpPr>
          <p:nvPr>
            <p:ph type="body" sz="quarter" idx="14"/>
          </p:nvPr>
        </p:nvSpPr>
        <p:spPr>
          <a:xfrm>
            <a:off x="116465" y="4077072"/>
            <a:ext cx="9517057" cy="23762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s-ES" sz="1400" b="1" i="1" kern="1200" baseline="0" dirty="0" smtClean="0">
                <a:solidFill>
                  <a:schemeClr val="tx1">
                    <a:lumMod val="65000"/>
                    <a:lumOff val="35000"/>
                  </a:schemeClr>
                </a:solidFill>
                <a:latin typeface="Arial" pitchFamily="34" charset="0"/>
                <a:ea typeface="+mn-ea"/>
                <a:cs typeface="Arial" pitchFamily="34" charset="0"/>
              </a:defRPr>
            </a:lvl1pPr>
            <a:lvl2pPr>
              <a:buNone/>
              <a:defRPr lang="es-ES" sz="1400" b="1" kern="1200" dirty="0" smtClean="0">
                <a:solidFill>
                  <a:schemeClr val="tx1">
                    <a:lumMod val="65000"/>
                    <a:lumOff val="35000"/>
                  </a:schemeClr>
                </a:solidFill>
                <a:latin typeface="Arial" pitchFamily="34" charset="0"/>
                <a:ea typeface="+mn-ea"/>
                <a:cs typeface="Arial" pitchFamily="34" charset="0"/>
              </a:defRPr>
            </a:lvl2pPr>
            <a:lvl3pPr>
              <a:buNone/>
              <a:defRPr lang="es-ES" sz="1400" b="1" kern="1200" dirty="0" smtClean="0">
                <a:solidFill>
                  <a:schemeClr val="tx1">
                    <a:lumMod val="65000"/>
                    <a:lumOff val="35000"/>
                  </a:schemeClr>
                </a:solidFill>
                <a:latin typeface="Arial" pitchFamily="34" charset="0"/>
                <a:ea typeface="+mn-ea"/>
                <a:cs typeface="Arial" pitchFamily="34" charset="0"/>
              </a:defRPr>
            </a:lvl3pPr>
            <a:lvl4pPr>
              <a:buNone/>
              <a:defRPr lang="es-ES" sz="1400" b="1" kern="1200" dirty="0" smtClean="0">
                <a:solidFill>
                  <a:schemeClr val="tx1">
                    <a:lumMod val="65000"/>
                    <a:lumOff val="35000"/>
                  </a:schemeClr>
                </a:solidFill>
                <a:latin typeface="Arial" pitchFamily="34" charset="0"/>
                <a:ea typeface="+mn-ea"/>
                <a:cs typeface="Arial" pitchFamily="34" charset="0"/>
              </a:defRPr>
            </a:lvl4pPr>
            <a:lvl5pPr>
              <a:buNone/>
              <a:defRPr lang="es-ES" sz="1400" b="1" kern="1200" dirty="0" smtClean="0">
                <a:solidFill>
                  <a:schemeClr val="tx1">
                    <a:lumMod val="65000"/>
                    <a:lumOff val="35000"/>
                  </a:schemeClr>
                </a:solidFill>
                <a:latin typeface="Arial" pitchFamily="34" charset="0"/>
                <a:ea typeface="+mn-ea"/>
                <a:cs typeface="Arial" pitchFamily="34" charset="0"/>
              </a:defRPr>
            </a:lvl5pPr>
          </a:lstStyle>
          <a:p>
            <a:pPr lvl="0"/>
            <a:r>
              <a:rPr lang="es-ES" noProof="0" dirty="0" smtClean="0"/>
              <a:t>Haga clic para modificar el estilo de texto del patrón</a:t>
            </a:r>
          </a:p>
          <a:p>
            <a:pPr lvl="1"/>
            <a:r>
              <a:rPr lang="es-ES" noProof="0" dirty="0" smtClean="0"/>
              <a:t>Segundo nivel</a:t>
            </a:r>
          </a:p>
          <a:p>
            <a:pPr lvl="2"/>
            <a:r>
              <a:rPr lang="es-ES" noProof="0" dirty="0" smtClean="0"/>
              <a:t>Tercer nivel</a:t>
            </a:r>
          </a:p>
          <a:p>
            <a:pPr lvl="3"/>
            <a:r>
              <a:rPr lang="es-ES" noProof="0" dirty="0" smtClean="0"/>
              <a:t>Cuarto nivel</a:t>
            </a:r>
          </a:p>
          <a:p>
            <a:pPr lvl="4"/>
            <a:r>
              <a:rPr lang="es-ES" noProof="0" dirty="0" smtClean="0"/>
              <a:t>Quinto nivel</a:t>
            </a:r>
            <a:endParaRPr lang="en-US" noProof="0" dirty="0" smtClean="0"/>
          </a:p>
        </p:txBody>
      </p:sp>
      <p:sp>
        <p:nvSpPr>
          <p:cNvPr id="22" name="16 Marcador de texto"/>
          <p:cNvSpPr>
            <a:spLocks noGrp="1"/>
          </p:cNvSpPr>
          <p:nvPr>
            <p:ph type="body" sz="quarter" idx="15"/>
          </p:nvPr>
        </p:nvSpPr>
        <p:spPr>
          <a:xfrm>
            <a:off x="116466" y="6443620"/>
            <a:ext cx="4056451" cy="414387"/>
          </a:xfrm>
          <a:prstGeom prst="rect">
            <a:avLst/>
          </a:prstGeom>
        </p:spPr>
        <p:txBody>
          <a:bodyPr/>
          <a:lstStyle>
            <a:lvl1pPr>
              <a:buNone/>
              <a:defRPr lang="es-ES" sz="1800" b="1" kern="1200" cap="all" baseline="0" dirty="0" smtClean="0">
                <a:solidFill>
                  <a:schemeClr val="bg1"/>
                </a:solidFill>
                <a:latin typeface="+mn-lt"/>
                <a:ea typeface="+mn-ea"/>
                <a:cs typeface="+mn-cs"/>
              </a:defRPr>
            </a:lvl1pPr>
          </a:lstStyle>
          <a:p>
            <a:pPr lvl="0"/>
            <a:r>
              <a:rPr lang="es-ES" noProof="0" dirty="0" smtClean="0"/>
              <a:t>Haga clic para modificar el estilo de texto del patrón</a:t>
            </a:r>
          </a:p>
        </p:txBody>
      </p:sp>
      <p:sp>
        <p:nvSpPr>
          <p:cNvPr id="25" name="16 Marcador de texto"/>
          <p:cNvSpPr>
            <a:spLocks noGrp="1"/>
          </p:cNvSpPr>
          <p:nvPr>
            <p:ph type="body" sz="quarter" idx="16"/>
          </p:nvPr>
        </p:nvSpPr>
        <p:spPr>
          <a:xfrm>
            <a:off x="2562248" y="6456320"/>
            <a:ext cx="7343752" cy="414387"/>
          </a:xfrm>
          <a:prstGeom prst="rect">
            <a:avLst/>
          </a:prstGeom>
        </p:spPr>
        <p:txBody>
          <a:bodyPr/>
          <a:lstStyle>
            <a:lvl1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lang="es-ES" sz="1600" kern="1200" dirty="0" smtClean="0">
                <a:solidFill>
                  <a:schemeClr val="bg1"/>
                </a:solidFill>
                <a:latin typeface="+mn-lt"/>
                <a:ea typeface="+mn-ea"/>
                <a:cs typeface="+mn-cs"/>
              </a:defRPr>
            </a:lvl1pPr>
          </a:lstStyle>
          <a:p>
            <a:pPr lvl="0"/>
            <a:r>
              <a:rPr lang="es-ES" noProof="0" dirty="0" err="1" smtClean="0"/>
              <a:t>Haga clic para modificar el estilo de texto del patrón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Summary)">
    <p:spTree>
      <p:nvGrpSpPr>
        <p:cNvPr id="1" name=""/>
        <p:cNvGrpSpPr/>
        <p:nvPr/>
      </p:nvGrpSpPr>
      <p:grpSpPr>
        <a:xfrm>
          <a:off x="0" y="0"/>
          <a:ext cx="0" cy="0"/>
          <a:chOff x="0" y="0"/>
          <a:chExt cx="0" cy="0"/>
        </a:xfrm>
      </p:grpSpPr>
      <p:sp>
        <p:nvSpPr>
          <p:cNvPr id="4" name="8 Rectángulo"/>
          <p:cNvSpPr/>
          <p:nvPr userDrawn="1"/>
        </p:nvSpPr>
        <p:spPr>
          <a:xfrm>
            <a:off x="1442906" y="6597650"/>
            <a:ext cx="8463094" cy="179388"/>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 sz="1200" dirty="0">
                <a:solidFill>
                  <a:prstClr val="white"/>
                </a:solidFill>
                <a:latin typeface="Arial" pitchFamily="34" charset="0"/>
                <a:cs typeface="Arial" pitchFamily="34" charset="0"/>
              </a:rPr>
              <a:t>    </a:t>
            </a:r>
          </a:p>
        </p:txBody>
      </p:sp>
      <p:sp>
        <p:nvSpPr>
          <p:cNvPr id="5" name="10 Rectángulo"/>
          <p:cNvSpPr/>
          <p:nvPr userDrawn="1"/>
        </p:nvSpPr>
        <p:spPr>
          <a:xfrm>
            <a:off x="-3436" y="1588"/>
            <a:ext cx="9909440" cy="323850"/>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prstClr val="white"/>
              </a:solidFill>
            </a:endParaRPr>
          </a:p>
        </p:txBody>
      </p:sp>
      <p:sp>
        <p:nvSpPr>
          <p:cNvPr id="6" name="11 CuadroTexto"/>
          <p:cNvSpPr txBox="1"/>
          <p:nvPr userDrawn="1"/>
        </p:nvSpPr>
        <p:spPr>
          <a:xfrm>
            <a:off x="173703" y="-6350"/>
            <a:ext cx="2204773" cy="339725"/>
          </a:xfrm>
          <a:prstGeom prst="rect">
            <a:avLst/>
          </a:prstGeom>
          <a:noFill/>
        </p:spPr>
        <p:txBody>
          <a:bodyPr>
            <a:spAutoFit/>
          </a:bodyPr>
          <a:lstStyle/>
          <a:p>
            <a:pPr>
              <a:defRPr/>
            </a:pPr>
            <a:r>
              <a:rPr lang="es-ES_tradnl" sz="1600" b="1" dirty="0">
                <a:solidFill>
                  <a:prstClr val="white">
                    <a:lumMod val="95000"/>
                  </a:prstClr>
                </a:solidFill>
                <a:latin typeface="Arial" pitchFamily="34" charset="0"/>
                <a:cs typeface="Arial" pitchFamily="34" charset="0"/>
              </a:rPr>
              <a:t>CONTENTS</a:t>
            </a:r>
            <a:endParaRPr lang="es-ES" sz="1600" b="1" dirty="0">
              <a:solidFill>
                <a:prstClr val="white">
                  <a:lumMod val="95000"/>
                </a:prstClr>
              </a:solidFill>
              <a:latin typeface="Arial" pitchFamily="34" charset="0"/>
              <a:cs typeface="Arial" pitchFamily="34" charset="0"/>
            </a:endParaRPr>
          </a:p>
        </p:txBody>
      </p:sp>
      <p:sp>
        <p:nvSpPr>
          <p:cNvPr id="21" name="20 Marcador de texto"/>
          <p:cNvSpPr>
            <a:spLocks noGrp="1"/>
          </p:cNvSpPr>
          <p:nvPr>
            <p:ph type="body" sz="quarter" idx="12"/>
          </p:nvPr>
        </p:nvSpPr>
        <p:spPr>
          <a:xfrm>
            <a:off x="350491" y="620688"/>
            <a:ext cx="9049005"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26"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21" name="20 Marcador de texto"/>
          <p:cNvSpPr>
            <a:spLocks noGrp="1"/>
          </p:cNvSpPr>
          <p:nvPr>
            <p:ph type="body" sz="quarter" idx="12"/>
          </p:nvPr>
        </p:nvSpPr>
        <p:spPr>
          <a:xfrm>
            <a:off x="194471" y="692696"/>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dirty="0" err="1" smtClean="0"/>
              <a:t>Haga</a:t>
            </a:r>
            <a:r>
              <a:rPr lang="en-US" noProof="0" dirty="0" smtClean="0"/>
              <a:t> </a:t>
            </a:r>
            <a:r>
              <a:rPr lang="en-US" noProof="0" dirty="0" err="1" smtClean="0"/>
              <a:t>clic</a:t>
            </a:r>
            <a:r>
              <a:rPr lang="en-US" noProof="0" dirty="0" smtClean="0"/>
              <a:t> </a:t>
            </a:r>
            <a:r>
              <a:rPr lang="en-US" noProof="0" dirty="0" err="1" smtClean="0"/>
              <a:t>para</a:t>
            </a:r>
            <a:r>
              <a:rPr lang="en-US" noProof="0" dirty="0" smtClean="0"/>
              <a:t> </a:t>
            </a:r>
            <a:r>
              <a:rPr lang="en-US" noProof="0" dirty="0" err="1" smtClean="0"/>
              <a:t>modificar</a:t>
            </a:r>
            <a:r>
              <a:rPr lang="en-US" noProof="0" dirty="0" smtClean="0"/>
              <a:t> el </a:t>
            </a:r>
            <a:r>
              <a:rPr lang="en-US" noProof="0" dirty="0" err="1" smtClean="0"/>
              <a:t>estilo</a:t>
            </a:r>
            <a:r>
              <a:rPr lang="en-US" noProof="0" dirty="0" smtClean="0"/>
              <a:t> de </a:t>
            </a:r>
            <a:r>
              <a:rPr lang="en-US" noProof="0" dirty="0" err="1" smtClean="0"/>
              <a:t>texto</a:t>
            </a:r>
            <a:r>
              <a:rPr lang="en-US" noProof="0" dirty="0" smtClean="0"/>
              <a:t> del </a:t>
            </a:r>
            <a:r>
              <a:rPr lang="en-US" noProof="0" dirty="0" err="1" smtClean="0"/>
              <a:t>patrón</a:t>
            </a:r>
            <a:endParaRPr lang="en-US" noProof="0" dirty="0" smtClean="0"/>
          </a:p>
          <a:p>
            <a:pPr lvl="1"/>
            <a:r>
              <a:rPr lang="en-US" noProof="0" dirty="0" smtClean="0"/>
              <a:t>Segundo </a:t>
            </a:r>
            <a:r>
              <a:rPr lang="en-US" noProof="0" dirty="0" err="1" smtClean="0"/>
              <a:t>nivel</a:t>
            </a:r>
            <a:endParaRPr lang="en-US" noProof="0" dirty="0" smtClean="0"/>
          </a:p>
          <a:p>
            <a:pPr lvl="2"/>
            <a:r>
              <a:rPr lang="en-US" noProof="0" dirty="0" err="1" smtClean="0"/>
              <a:t>Tercer</a:t>
            </a:r>
            <a:r>
              <a:rPr lang="en-US" noProof="0" dirty="0" smtClean="0"/>
              <a:t> </a:t>
            </a:r>
            <a:r>
              <a:rPr lang="en-US" noProof="0" dirty="0" err="1" smtClean="0"/>
              <a:t>nivel</a:t>
            </a:r>
            <a:endParaRPr lang="en-US" noProof="0" dirty="0" smtClean="0"/>
          </a:p>
          <a:p>
            <a:pPr lvl="3"/>
            <a:r>
              <a:rPr lang="en-US" noProof="0" dirty="0" smtClean="0"/>
              <a:t>Cuarto </a:t>
            </a:r>
            <a:r>
              <a:rPr lang="en-US" noProof="0" dirty="0" err="1" smtClean="0"/>
              <a:t>nivel</a:t>
            </a:r>
            <a:endParaRPr lang="en-US" noProof="0" dirty="0" smtClean="0"/>
          </a:p>
          <a:p>
            <a:pPr lvl="4"/>
            <a:r>
              <a:rPr lang="en-US" noProof="0" dirty="0" err="1" smtClean="0"/>
              <a:t>Quinto</a:t>
            </a:r>
            <a:r>
              <a:rPr lang="en-US" noProof="0" dirty="0" smtClean="0"/>
              <a:t> </a:t>
            </a:r>
            <a:r>
              <a:rPr lang="en-US" noProof="0" dirty="0" err="1" smtClean="0"/>
              <a:t>nivel</a:t>
            </a:r>
            <a:endParaRPr lang="en-US" noProof="0" dirty="0"/>
          </a:p>
        </p:txBody>
      </p:sp>
      <p:sp>
        <p:nvSpPr>
          <p:cNvPr id="8" name="16 Marcador de texto"/>
          <p:cNvSpPr>
            <a:spLocks noGrp="1"/>
          </p:cNvSpPr>
          <p:nvPr>
            <p:ph type="body" sz="quarter" idx="15"/>
          </p:nvPr>
        </p:nvSpPr>
        <p:spPr>
          <a:xfrm>
            <a:off x="180713" y="8656"/>
            <a:ext cx="9725287" cy="324000"/>
          </a:xfrm>
          <a:prstGeom prst="rect">
            <a:avLst/>
          </a:prstGeom>
        </p:spPr>
        <p:txBody>
          <a:bodyPr/>
          <a:lstStyle>
            <a:lvl1pPr>
              <a:buNone/>
              <a:defRPr lang="es-ES" sz="1600" b="1" kern="1200" cap="all" baseline="0" dirty="0" smtClean="0">
                <a:solidFill>
                  <a:schemeClr val="bg1">
                    <a:lumMod val="9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5"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CLUSIONS">
    <p:spTree>
      <p:nvGrpSpPr>
        <p:cNvPr id="1" name=""/>
        <p:cNvGrpSpPr/>
        <p:nvPr/>
      </p:nvGrpSpPr>
      <p:grpSpPr>
        <a:xfrm>
          <a:off x="0" y="0"/>
          <a:ext cx="0" cy="0"/>
          <a:chOff x="0" y="0"/>
          <a:chExt cx="0" cy="0"/>
        </a:xfrm>
      </p:grpSpPr>
      <p:sp>
        <p:nvSpPr>
          <p:cNvPr id="4" name="4 Rectángulo"/>
          <p:cNvSpPr/>
          <p:nvPr userDrawn="1"/>
        </p:nvSpPr>
        <p:spPr>
          <a:xfrm>
            <a:off x="1442906" y="6597650"/>
            <a:ext cx="8463094" cy="179388"/>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dirty="0">
              <a:solidFill>
                <a:prstClr val="white"/>
              </a:solidFill>
              <a:latin typeface="Arial" pitchFamily="34" charset="0"/>
              <a:cs typeface="Arial" pitchFamily="34" charset="0"/>
            </a:endParaRPr>
          </a:p>
        </p:txBody>
      </p:sp>
      <p:sp>
        <p:nvSpPr>
          <p:cNvPr id="5" name="5 Rectángulo"/>
          <p:cNvSpPr/>
          <p:nvPr userDrawn="1"/>
        </p:nvSpPr>
        <p:spPr>
          <a:xfrm>
            <a:off x="-3436" y="1588"/>
            <a:ext cx="9909440" cy="323850"/>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6 CuadroTexto"/>
          <p:cNvSpPr txBox="1"/>
          <p:nvPr userDrawn="1"/>
        </p:nvSpPr>
        <p:spPr>
          <a:xfrm>
            <a:off x="171983" y="-6350"/>
            <a:ext cx="1972602" cy="339725"/>
          </a:xfrm>
          <a:prstGeom prst="rect">
            <a:avLst/>
          </a:prstGeom>
          <a:noFill/>
        </p:spPr>
        <p:txBody>
          <a:bodyPr>
            <a:spAutoFit/>
          </a:bodyPr>
          <a:lstStyle/>
          <a:p>
            <a:pPr>
              <a:defRPr/>
            </a:pPr>
            <a:r>
              <a:rPr lang="en-US" sz="1600" b="1" dirty="0">
                <a:solidFill>
                  <a:prstClr val="white">
                    <a:lumMod val="95000"/>
                  </a:prstClr>
                </a:solidFill>
                <a:latin typeface="Arial" pitchFamily="34" charset="0"/>
                <a:cs typeface="Arial" pitchFamily="34" charset="0"/>
              </a:rPr>
              <a:t>CONCLUSIONS</a:t>
            </a:r>
          </a:p>
        </p:txBody>
      </p:sp>
      <p:sp>
        <p:nvSpPr>
          <p:cNvPr id="21" name="20 Marcador de texto"/>
          <p:cNvSpPr>
            <a:spLocks noGrp="1"/>
          </p:cNvSpPr>
          <p:nvPr>
            <p:ph type="body" sz="quarter" idx="12"/>
          </p:nvPr>
        </p:nvSpPr>
        <p:spPr>
          <a:xfrm>
            <a:off x="194471" y="764704"/>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smtClean="0"/>
              <a:t>Haga clic para modificar el estilo de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endParaRPr lang="en-US" noProof="0"/>
          </a:p>
        </p:txBody>
      </p:sp>
      <p:sp>
        <p:nvSpPr>
          <p:cNvPr id="8"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C6D8D6"/>
        </a:solidFill>
        <a:effectLst/>
      </p:bgPr>
    </p:bg>
    <p:spTree>
      <p:nvGrpSpPr>
        <p:cNvPr id="1" name=""/>
        <p:cNvGrpSpPr/>
        <p:nvPr/>
      </p:nvGrpSpPr>
      <p:grpSpPr>
        <a:xfrm>
          <a:off x="0" y="0"/>
          <a:ext cx="0" cy="0"/>
          <a:chOff x="0" y="0"/>
          <a:chExt cx="0" cy="0"/>
        </a:xfrm>
      </p:grpSpPr>
      <p:sp>
        <p:nvSpPr>
          <p:cNvPr id="6" name="25 Rectángulo"/>
          <p:cNvSpPr/>
          <p:nvPr userDrawn="1"/>
        </p:nvSpPr>
        <p:spPr>
          <a:xfrm>
            <a:off x="0" y="0"/>
            <a:ext cx="9906000" cy="299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6 Rectángulo"/>
          <p:cNvSpPr/>
          <p:nvPr userDrawn="1"/>
        </p:nvSpPr>
        <p:spPr>
          <a:xfrm>
            <a:off x="0" y="144464"/>
            <a:ext cx="9906000" cy="314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8 Rectángulo"/>
          <p:cNvSpPr/>
          <p:nvPr userDrawn="1"/>
        </p:nvSpPr>
        <p:spPr>
          <a:xfrm>
            <a:off x="-3440" y="3284539"/>
            <a:ext cx="9906000" cy="649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9" name="13 Rectángulo"/>
          <p:cNvSpPr/>
          <p:nvPr userDrawn="1"/>
        </p:nvSpPr>
        <p:spPr>
          <a:xfrm>
            <a:off x="0" y="6381750"/>
            <a:ext cx="9906000" cy="4762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10" name="Picture 2" descr="D:\ARC\Proyectos\Semanco\documents\logos\Artwork\For Web, Powerpoint, Desktop Print\Gifs\SEMANCO logo 72 RGB NL.gif"/>
          <p:cNvPicPr>
            <a:picLocks noChangeAspect="1" noChangeArrowheads="1"/>
          </p:cNvPicPr>
          <p:nvPr userDrawn="1"/>
        </p:nvPicPr>
        <p:blipFill>
          <a:blip r:embed="rId2" cstate="screen"/>
          <a:srcRect/>
          <a:stretch>
            <a:fillRect/>
          </a:stretch>
        </p:blipFill>
        <p:spPr bwMode="auto">
          <a:xfrm>
            <a:off x="116949" y="2708282"/>
            <a:ext cx="3577167" cy="517525"/>
          </a:xfrm>
          <a:prstGeom prst="rect">
            <a:avLst/>
          </a:prstGeom>
          <a:noFill/>
          <a:ln w="9525">
            <a:noFill/>
            <a:miter lim="800000"/>
            <a:headEnd/>
            <a:tailEnd/>
          </a:ln>
        </p:spPr>
      </p:pic>
      <p:sp>
        <p:nvSpPr>
          <p:cNvPr id="17" name="16 Marcador de texto"/>
          <p:cNvSpPr>
            <a:spLocks noGrp="1"/>
          </p:cNvSpPr>
          <p:nvPr>
            <p:ph type="body" sz="quarter" idx="13"/>
          </p:nvPr>
        </p:nvSpPr>
        <p:spPr>
          <a:xfrm>
            <a:off x="116466" y="3429000"/>
            <a:ext cx="9711529" cy="504254"/>
          </a:xfrm>
          <a:prstGeom prst="rect">
            <a:avLst/>
          </a:prstGeom>
        </p:spPr>
        <p:txBody>
          <a:bodyPr/>
          <a:lstStyle>
            <a:lvl1pPr algn="l">
              <a:buNone/>
              <a:defRPr lang="es-ES" sz="2000" b="1" kern="1200" cap="none" baseline="0" smtClean="0">
                <a:solidFill>
                  <a:schemeClr val="tx1">
                    <a:lumMod val="75000"/>
                    <a:lumOff val="2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19" name="18 Marcador de texto"/>
          <p:cNvSpPr>
            <a:spLocks noGrp="1"/>
          </p:cNvSpPr>
          <p:nvPr>
            <p:ph type="body" sz="quarter" idx="14"/>
          </p:nvPr>
        </p:nvSpPr>
        <p:spPr>
          <a:xfrm>
            <a:off x="116465" y="4077072"/>
            <a:ext cx="9517057" cy="23762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s-ES" sz="1400" b="1" i="1" kern="1200" baseline="0" dirty="0" smtClean="0">
                <a:solidFill>
                  <a:schemeClr val="tx1">
                    <a:lumMod val="65000"/>
                    <a:lumOff val="35000"/>
                  </a:schemeClr>
                </a:solidFill>
                <a:latin typeface="Arial" pitchFamily="34" charset="0"/>
                <a:ea typeface="+mn-ea"/>
                <a:cs typeface="Arial" pitchFamily="34" charset="0"/>
              </a:defRPr>
            </a:lvl1pPr>
            <a:lvl2pPr>
              <a:buNone/>
              <a:defRPr lang="es-ES" sz="1400" b="1" kern="1200" dirty="0" smtClean="0">
                <a:solidFill>
                  <a:schemeClr val="tx1">
                    <a:lumMod val="65000"/>
                    <a:lumOff val="35000"/>
                  </a:schemeClr>
                </a:solidFill>
                <a:latin typeface="Arial" pitchFamily="34" charset="0"/>
                <a:ea typeface="+mn-ea"/>
                <a:cs typeface="Arial" pitchFamily="34" charset="0"/>
              </a:defRPr>
            </a:lvl2pPr>
            <a:lvl3pPr>
              <a:buNone/>
              <a:defRPr lang="es-ES" sz="1400" b="1" kern="1200" dirty="0" smtClean="0">
                <a:solidFill>
                  <a:schemeClr val="tx1">
                    <a:lumMod val="65000"/>
                    <a:lumOff val="35000"/>
                  </a:schemeClr>
                </a:solidFill>
                <a:latin typeface="Arial" pitchFamily="34" charset="0"/>
                <a:ea typeface="+mn-ea"/>
                <a:cs typeface="Arial" pitchFamily="34" charset="0"/>
              </a:defRPr>
            </a:lvl3pPr>
            <a:lvl4pPr>
              <a:buNone/>
              <a:defRPr lang="es-ES" sz="1400" b="1" kern="1200" dirty="0" smtClean="0">
                <a:solidFill>
                  <a:schemeClr val="tx1">
                    <a:lumMod val="65000"/>
                    <a:lumOff val="35000"/>
                  </a:schemeClr>
                </a:solidFill>
                <a:latin typeface="Arial" pitchFamily="34" charset="0"/>
                <a:ea typeface="+mn-ea"/>
                <a:cs typeface="Arial" pitchFamily="34" charset="0"/>
              </a:defRPr>
            </a:lvl4pPr>
            <a:lvl5pPr>
              <a:buNone/>
              <a:defRPr lang="es-ES" sz="1400" b="1" kern="1200" dirty="0" smtClean="0">
                <a:solidFill>
                  <a:schemeClr val="tx1">
                    <a:lumMod val="65000"/>
                    <a:lumOff val="35000"/>
                  </a:schemeClr>
                </a:solidFill>
                <a:latin typeface="Arial" pitchFamily="34" charset="0"/>
                <a:ea typeface="+mn-ea"/>
                <a:cs typeface="Arial" pitchFamily="34" charset="0"/>
              </a:defRPr>
            </a:lvl5pPr>
          </a:lstStyle>
          <a:p>
            <a:pPr lvl="0"/>
            <a:r>
              <a:rPr lang="es-ES" noProof="0" dirty="0" smtClean="0"/>
              <a:t>Haga clic para modificar el estilo de texto del patrón</a:t>
            </a:r>
          </a:p>
          <a:p>
            <a:pPr lvl="1"/>
            <a:r>
              <a:rPr lang="es-ES" noProof="0" dirty="0" smtClean="0"/>
              <a:t>Segundo nivel</a:t>
            </a:r>
          </a:p>
          <a:p>
            <a:pPr lvl="2"/>
            <a:r>
              <a:rPr lang="es-ES" noProof="0" dirty="0" smtClean="0"/>
              <a:t>Tercer nivel</a:t>
            </a:r>
          </a:p>
          <a:p>
            <a:pPr lvl="3"/>
            <a:r>
              <a:rPr lang="es-ES" noProof="0" dirty="0" smtClean="0"/>
              <a:t>Cuarto nivel</a:t>
            </a:r>
          </a:p>
          <a:p>
            <a:pPr lvl="4"/>
            <a:r>
              <a:rPr lang="es-ES" noProof="0" dirty="0" smtClean="0"/>
              <a:t>Quinto nivel</a:t>
            </a:r>
            <a:endParaRPr lang="en-US" noProof="0" dirty="0" smtClean="0"/>
          </a:p>
        </p:txBody>
      </p:sp>
      <p:sp>
        <p:nvSpPr>
          <p:cNvPr id="22" name="16 Marcador de texto"/>
          <p:cNvSpPr>
            <a:spLocks noGrp="1"/>
          </p:cNvSpPr>
          <p:nvPr>
            <p:ph type="body" sz="quarter" idx="15"/>
          </p:nvPr>
        </p:nvSpPr>
        <p:spPr>
          <a:xfrm>
            <a:off x="116466" y="6443620"/>
            <a:ext cx="4056451" cy="414387"/>
          </a:xfrm>
          <a:prstGeom prst="rect">
            <a:avLst/>
          </a:prstGeom>
        </p:spPr>
        <p:txBody>
          <a:bodyPr/>
          <a:lstStyle>
            <a:lvl1pPr>
              <a:buNone/>
              <a:defRPr lang="es-ES" sz="1800" b="1" kern="1200" cap="all" baseline="0" dirty="0" smtClean="0">
                <a:solidFill>
                  <a:schemeClr val="bg1"/>
                </a:solidFill>
                <a:latin typeface="+mn-lt"/>
                <a:ea typeface="+mn-ea"/>
                <a:cs typeface="+mn-cs"/>
              </a:defRPr>
            </a:lvl1pPr>
          </a:lstStyle>
          <a:p>
            <a:pPr lvl="0"/>
            <a:r>
              <a:rPr lang="es-ES" noProof="0" dirty="0" smtClean="0"/>
              <a:t>Haga clic para modificar el estilo de texto del patrón</a:t>
            </a:r>
          </a:p>
        </p:txBody>
      </p:sp>
      <p:sp>
        <p:nvSpPr>
          <p:cNvPr id="25" name="16 Marcador de texto"/>
          <p:cNvSpPr>
            <a:spLocks noGrp="1"/>
          </p:cNvSpPr>
          <p:nvPr>
            <p:ph type="body" sz="quarter" idx="16"/>
          </p:nvPr>
        </p:nvSpPr>
        <p:spPr>
          <a:xfrm>
            <a:off x="2562248" y="6456320"/>
            <a:ext cx="7343752" cy="414387"/>
          </a:xfrm>
          <a:prstGeom prst="rect">
            <a:avLst/>
          </a:prstGeom>
        </p:spPr>
        <p:txBody>
          <a:bodyPr/>
          <a:lstStyle>
            <a:lvl1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lang="es-ES" sz="1600" kern="1200" dirty="0" smtClean="0">
                <a:solidFill>
                  <a:schemeClr val="bg1"/>
                </a:solidFill>
                <a:latin typeface="+mn-lt"/>
                <a:ea typeface="+mn-ea"/>
                <a:cs typeface="+mn-cs"/>
              </a:defRPr>
            </a:lvl1pPr>
          </a:lstStyle>
          <a:p>
            <a:pPr lvl="0"/>
            <a:r>
              <a:rPr lang="es-ES" noProof="0" dirty="0" err="1" smtClean="0"/>
              <a:t>Haga clic para modificar el estilo de texto del patrón</a:t>
            </a:r>
          </a:p>
        </p:txBody>
      </p:sp>
    </p:spTree>
    <p:extLst>
      <p:ext uri="{BB962C8B-B14F-4D97-AF65-F5344CB8AC3E}">
        <p14:creationId xmlns:p14="http://schemas.microsoft.com/office/powerpoint/2010/main" xmlns="" val="2124133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Summary)">
    <p:spTree>
      <p:nvGrpSpPr>
        <p:cNvPr id="1" name=""/>
        <p:cNvGrpSpPr/>
        <p:nvPr/>
      </p:nvGrpSpPr>
      <p:grpSpPr>
        <a:xfrm>
          <a:off x="0" y="0"/>
          <a:ext cx="0" cy="0"/>
          <a:chOff x="0" y="0"/>
          <a:chExt cx="0" cy="0"/>
        </a:xfrm>
      </p:grpSpPr>
      <p:sp>
        <p:nvSpPr>
          <p:cNvPr id="4" name="8 Rectángulo"/>
          <p:cNvSpPr/>
          <p:nvPr userDrawn="1"/>
        </p:nvSpPr>
        <p:spPr>
          <a:xfrm>
            <a:off x="1442906" y="6597650"/>
            <a:ext cx="8463094" cy="179388"/>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 sz="1200" dirty="0">
                <a:solidFill>
                  <a:prstClr val="white"/>
                </a:solidFill>
                <a:latin typeface="Arial" pitchFamily="34" charset="0"/>
                <a:cs typeface="Arial" pitchFamily="34" charset="0"/>
              </a:rPr>
              <a:t>    </a:t>
            </a:r>
          </a:p>
        </p:txBody>
      </p:sp>
      <p:sp>
        <p:nvSpPr>
          <p:cNvPr id="5" name="10 Rectángulo"/>
          <p:cNvSpPr/>
          <p:nvPr userDrawn="1"/>
        </p:nvSpPr>
        <p:spPr>
          <a:xfrm>
            <a:off x="-3436" y="1588"/>
            <a:ext cx="9909440" cy="323850"/>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solidFill>
                <a:prstClr val="white"/>
              </a:solidFill>
            </a:endParaRPr>
          </a:p>
        </p:txBody>
      </p:sp>
      <p:sp>
        <p:nvSpPr>
          <p:cNvPr id="6" name="11 CuadroTexto"/>
          <p:cNvSpPr txBox="1"/>
          <p:nvPr userDrawn="1"/>
        </p:nvSpPr>
        <p:spPr>
          <a:xfrm>
            <a:off x="173703" y="-6350"/>
            <a:ext cx="2204773" cy="339725"/>
          </a:xfrm>
          <a:prstGeom prst="rect">
            <a:avLst/>
          </a:prstGeom>
          <a:noFill/>
        </p:spPr>
        <p:txBody>
          <a:bodyPr>
            <a:spAutoFit/>
          </a:bodyPr>
          <a:lstStyle/>
          <a:p>
            <a:pPr>
              <a:defRPr/>
            </a:pPr>
            <a:r>
              <a:rPr lang="es-ES_tradnl" sz="1600" b="1" dirty="0">
                <a:solidFill>
                  <a:prstClr val="white">
                    <a:lumMod val="95000"/>
                  </a:prstClr>
                </a:solidFill>
                <a:latin typeface="Arial" pitchFamily="34" charset="0"/>
                <a:cs typeface="Arial" pitchFamily="34" charset="0"/>
              </a:rPr>
              <a:t>CONTENTS</a:t>
            </a:r>
            <a:endParaRPr lang="es-ES" sz="1600" b="1" dirty="0">
              <a:solidFill>
                <a:prstClr val="white">
                  <a:lumMod val="95000"/>
                </a:prstClr>
              </a:solidFill>
              <a:latin typeface="Arial" pitchFamily="34" charset="0"/>
              <a:cs typeface="Arial" pitchFamily="34" charset="0"/>
            </a:endParaRPr>
          </a:p>
        </p:txBody>
      </p:sp>
      <p:sp>
        <p:nvSpPr>
          <p:cNvPr id="21" name="20 Marcador de texto"/>
          <p:cNvSpPr>
            <a:spLocks noGrp="1"/>
          </p:cNvSpPr>
          <p:nvPr>
            <p:ph type="body" sz="quarter" idx="12"/>
          </p:nvPr>
        </p:nvSpPr>
        <p:spPr>
          <a:xfrm>
            <a:off x="350491" y="620688"/>
            <a:ext cx="9049005"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26"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327163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21" name="20 Marcador de texto"/>
          <p:cNvSpPr>
            <a:spLocks noGrp="1"/>
          </p:cNvSpPr>
          <p:nvPr>
            <p:ph type="body" sz="quarter" idx="12"/>
          </p:nvPr>
        </p:nvSpPr>
        <p:spPr>
          <a:xfrm>
            <a:off x="194471" y="692696"/>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dirty="0" err="1" smtClean="0"/>
              <a:t>Haga</a:t>
            </a:r>
            <a:r>
              <a:rPr lang="en-US" noProof="0" dirty="0" smtClean="0"/>
              <a:t> </a:t>
            </a:r>
            <a:r>
              <a:rPr lang="en-US" noProof="0" dirty="0" err="1" smtClean="0"/>
              <a:t>clic</a:t>
            </a:r>
            <a:r>
              <a:rPr lang="en-US" noProof="0" dirty="0" smtClean="0"/>
              <a:t> </a:t>
            </a:r>
            <a:r>
              <a:rPr lang="en-US" noProof="0" dirty="0" err="1" smtClean="0"/>
              <a:t>para</a:t>
            </a:r>
            <a:r>
              <a:rPr lang="en-US" noProof="0" dirty="0" smtClean="0"/>
              <a:t> </a:t>
            </a:r>
            <a:r>
              <a:rPr lang="en-US" noProof="0" dirty="0" err="1" smtClean="0"/>
              <a:t>modificar</a:t>
            </a:r>
            <a:r>
              <a:rPr lang="en-US" noProof="0" dirty="0" smtClean="0"/>
              <a:t> el </a:t>
            </a:r>
            <a:r>
              <a:rPr lang="en-US" noProof="0" dirty="0" err="1" smtClean="0"/>
              <a:t>estilo</a:t>
            </a:r>
            <a:r>
              <a:rPr lang="en-US" noProof="0" dirty="0" smtClean="0"/>
              <a:t> de </a:t>
            </a:r>
            <a:r>
              <a:rPr lang="en-US" noProof="0" dirty="0" err="1" smtClean="0"/>
              <a:t>texto</a:t>
            </a:r>
            <a:r>
              <a:rPr lang="en-US" noProof="0" dirty="0" smtClean="0"/>
              <a:t> del </a:t>
            </a:r>
            <a:r>
              <a:rPr lang="en-US" noProof="0" dirty="0" err="1" smtClean="0"/>
              <a:t>patrón</a:t>
            </a:r>
            <a:endParaRPr lang="en-US" noProof="0" dirty="0" smtClean="0"/>
          </a:p>
          <a:p>
            <a:pPr lvl="1"/>
            <a:r>
              <a:rPr lang="en-US" noProof="0" dirty="0" smtClean="0"/>
              <a:t>Segundo </a:t>
            </a:r>
            <a:r>
              <a:rPr lang="en-US" noProof="0" dirty="0" err="1" smtClean="0"/>
              <a:t>nivel</a:t>
            </a:r>
            <a:endParaRPr lang="en-US" noProof="0" dirty="0" smtClean="0"/>
          </a:p>
          <a:p>
            <a:pPr lvl="2"/>
            <a:r>
              <a:rPr lang="en-US" noProof="0" dirty="0" err="1" smtClean="0"/>
              <a:t>Tercer</a:t>
            </a:r>
            <a:r>
              <a:rPr lang="en-US" noProof="0" dirty="0" smtClean="0"/>
              <a:t> </a:t>
            </a:r>
            <a:r>
              <a:rPr lang="en-US" noProof="0" dirty="0" err="1" smtClean="0"/>
              <a:t>nivel</a:t>
            </a:r>
            <a:endParaRPr lang="en-US" noProof="0" dirty="0" smtClean="0"/>
          </a:p>
          <a:p>
            <a:pPr lvl="3"/>
            <a:r>
              <a:rPr lang="en-US" noProof="0" dirty="0" smtClean="0"/>
              <a:t>Cuarto </a:t>
            </a:r>
            <a:r>
              <a:rPr lang="en-US" noProof="0" dirty="0" err="1" smtClean="0"/>
              <a:t>nivel</a:t>
            </a:r>
            <a:endParaRPr lang="en-US" noProof="0" dirty="0" smtClean="0"/>
          </a:p>
          <a:p>
            <a:pPr lvl="4"/>
            <a:r>
              <a:rPr lang="en-US" noProof="0" dirty="0" err="1" smtClean="0"/>
              <a:t>Quinto</a:t>
            </a:r>
            <a:r>
              <a:rPr lang="en-US" noProof="0" dirty="0" smtClean="0"/>
              <a:t> </a:t>
            </a:r>
            <a:r>
              <a:rPr lang="en-US" noProof="0" dirty="0" err="1" smtClean="0"/>
              <a:t>nivel</a:t>
            </a:r>
            <a:endParaRPr lang="en-US" noProof="0" dirty="0"/>
          </a:p>
        </p:txBody>
      </p:sp>
      <p:sp>
        <p:nvSpPr>
          <p:cNvPr id="8" name="16 Marcador de texto"/>
          <p:cNvSpPr>
            <a:spLocks noGrp="1"/>
          </p:cNvSpPr>
          <p:nvPr>
            <p:ph type="body" sz="quarter" idx="15"/>
          </p:nvPr>
        </p:nvSpPr>
        <p:spPr>
          <a:xfrm>
            <a:off x="180713" y="8656"/>
            <a:ext cx="9725287" cy="324000"/>
          </a:xfrm>
          <a:prstGeom prst="rect">
            <a:avLst/>
          </a:prstGeom>
        </p:spPr>
        <p:txBody>
          <a:bodyPr/>
          <a:lstStyle>
            <a:lvl1pPr>
              <a:buNone/>
              <a:defRPr lang="es-ES" sz="1600" b="1" kern="1200" cap="all" baseline="0" dirty="0" smtClean="0">
                <a:solidFill>
                  <a:schemeClr val="bg1">
                    <a:lumMod val="9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5"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2261147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SIONS">
    <p:spTree>
      <p:nvGrpSpPr>
        <p:cNvPr id="1" name=""/>
        <p:cNvGrpSpPr/>
        <p:nvPr/>
      </p:nvGrpSpPr>
      <p:grpSpPr>
        <a:xfrm>
          <a:off x="0" y="0"/>
          <a:ext cx="0" cy="0"/>
          <a:chOff x="0" y="0"/>
          <a:chExt cx="0" cy="0"/>
        </a:xfrm>
      </p:grpSpPr>
      <p:sp>
        <p:nvSpPr>
          <p:cNvPr id="4" name="4 Rectángulo"/>
          <p:cNvSpPr/>
          <p:nvPr userDrawn="1"/>
        </p:nvSpPr>
        <p:spPr>
          <a:xfrm>
            <a:off x="1442906" y="6597650"/>
            <a:ext cx="8463094" cy="179388"/>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a:solidFill>
                <a:prstClr val="white"/>
              </a:solidFill>
              <a:latin typeface="Arial" pitchFamily="34" charset="0"/>
              <a:cs typeface="Arial" pitchFamily="34" charset="0"/>
            </a:endParaRPr>
          </a:p>
        </p:txBody>
      </p:sp>
      <p:sp>
        <p:nvSpPr>
          <p:cNvPr id="5" name="5 Rectángulo"/>
          <p:cNvSpPr/>
          <p:nvPr userDrawn="1"/>
        </p:nvSpPr>
        <p:spPr>
          <a:xfrm>
            <a:off x="-3436" y="1588"/>
            <a:ext cx="9909440" cy="323850"/>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6 CuadroTexto"/>
          <p:cNvSpPr txBox="1"/>
          <p:nvPr userDrawn="1"/>
        </p:nvSpPr>
        <p:spPr>
          <a:xfrm>
            <a:off x="171983" y="-6350"/>
            <a:ext cx="1972602" cy="339725"/>
          </a:xfrm>
          <a:prstGeom prst="rect">
            <a:avLst/>
          </a:prstGeom>
          <a:noFill/>
        </p:spPr>
        <p:txBody>
          <a:bodyPr>
            <a:spAutoFit/>
          </a:bodyPr>
          <a:lstStyle/>
          <a:p>
            <a:pPr>
              <a:defRPr/>
            </a:pPr>
            <a:r>
              <a:rPr lang="en-US" sz="1600" b="1" dirty="0">
                <a:solidFill>
                  <a:prstClr val="white">
                    <a:lumMod val="95000"/>
                  </a:prstClr>
                </a:solidFill>
                <a:latin typeface="Arial" pitchFamily="34" charset="0"/>
                <a:cs typeface="Arial" pitchFamily="34" charset="0"/>
              </a:rPr>
              <a:t>CONCLUSIONS</a:t>
            </a:r>
          </a:p>
        </p:txBody>
      </p:sp>
      <p:sp>
        <p:nvSpPr>
          <p:cNvPr id="21" name="20 Marcador de texto"/>
          <p:cNvSpPr>
            <a:spLocks noGrp="1"/>
          </p:cNvSpPr>
          <p:nvPr>
            <p:ph type="body" sz="quarter" idx="12"/>
          </p:nvPr>
        </p:nvSpPr>
        <p:spPr>
          <a:xfrm>
            <a:off x="194471" y="764704"/>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smtClean="0"/>
              <a:t>Haga clic para modificar el estilo de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endParaRPr lang="en-US" noProof="0"/>
          </a:p>
        </p:txBody>
      </p:sp>
      <p:sp>
        <p:nvSpPr>
          <p:cNvPr id="8"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353858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3057992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95300" y="1600206"/>
            <a:ext cx="89154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95300" y="6356357"/>
            <a:ext cx="2311400" cy="365125"/>
          </a:xfrm>
          <a:prstGeom prst="rect">
            <a:avLst/>
          </a:prstGeom>
        </p:spPr>
        <p:txBody>
          <a:bodyPr/>
          <a:lstStyle>
            <a:lvl1pPr fontAlgn="auto">
              <a:spcBef>
                <a:spcPts val="0"/>
              </a:spcBef>
              <a:spcAft>
                <a:spcPts val="0"/>
              </a:spcAft>
              <a:defRPr>
                <a:latin typeface="+mn-lt"/>
                <a:cs typeface="+mn-cs"/>
              </a:defRPr>
            </a:lvl1pPr>
          </a:lstStyle>
          <a:p>
            <a:pPr>
              <a:defRPr/>
            </a:pPr>
            <a:fld id="{A3A174ED-59E0-43ED-8DBD-B5CD23DBAF1F}" type="datetimeFigureOut">
              <a:rPr lang="es-ES">
                <a:solidFill>
                  <a:prstClr val="black"/>
                </a:solidFill>
              </a:rPr>
              <a:pPr>
                <a:defRPr/>
              </a:pPr>
              <a:t>15/01/2015</a:t>
            </a:fld>
            <a:endParaRPr lang="es-ES">
              <a:solidFill>
                <a:prstClr val="black"/>
              </a:solidFill>
            </a:endParaRPr>
          </a:p>
        </p:txBody>
      </p:sp>
      <p:sp>
        <p:nvSpPr>
          <p:cNvPr id="5" name="4 Marcador de pie de página"/>
          <p:cNvSpPr>
            <a:spLocks noGrp="1"/>
          </p:cNvSpPr>
          <p:nvPr>
            <p:ph type="ftr" sz="quarter" idx="11"/>
          </p:nvPr>
        </p:nvSpPr>
        <p:spPr>
          <a:xfrm>
            <a:off x="3384550" y="6356357"/>
            <a:ext cx="31369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solidFill>
                <a:prstClr val="black"/>
              </a:solidFill>
            </a:endParaRPr>
          </a:p>
        </p:txBody>
      </p:sp>
      <p:sp>
        <p:nvSpPr>
          <p:cNvPr id="6" name="5 Marcador de número de diapositiva"/>
          <p:cNvSpPr>
            <a:spLocks noGrp="1"/>
          </p:cNvSpPr>
          <p:nvPr>
            <p:ph type="sldNum" sz="quarter" idx="12"/>
          </p:nvPr>
        </p:nvSpPr>
        <p:spPr>
          <a:xfrm>
            <a:off x="7099300" y="6356357"/>
            <a:ext cx="2311400" cy="365125"/>
          </a:xfrm>
          <a:prstGeom prst="rect">
            <a:avLst/>
          </a:prstGeom>
        </p:spPr>
        <p:txBody>
          <a:bodyPr/>
          <a:lstStyle>
            <a:lvl1pPr fontAlgn="auto">
              <a:spcBef>
                <a:spcPts val="0"/>
              </a:spcBef>
              <a:spcAft>
                <a:spcPts val="0"/>
              </a:spcAft>
              <a:defRPr>
                <a:latin typeface="+mn-lt"/>
                <a:cs typeface="+mn-cs"/>
              </a:defRPr>
            </a:lvl1pPr>
          </a:lstStyle>
          <a:p>
            <a:pPr>
              <a:defRPr/>
            </a:pPr>
            <a:fld id="{44A6FF4B-5F37-4E6E-B462-4FDAA6C43CFD}"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xmlns="" val="85848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356358"/>
            <a:ext cx="2228850" cy="365125"/>
          </a:xfrm>
          <a:prstGeom prst="rect">
            <a:avLst/>
          </a:prstGeom>
        </p:spPr>
        <p:txBody>
          <a:bodyPr/>
          <a:lstStyle/>
          <a:p>
            <a:pPr fontAlgn="base">
              <a:spcBef>
                <a:spcPct val="0"/>
              </a:spcBef>
              <a:spcAft>
                <a:spcPct val="0"/>
              </a:spcAft>
            </a:pPr>
            <a:fld id="{1FF89C02-83CA-4493-9E90-DE0F43CC5EF0}" type="datetimeFigureOut">
              <a:rPr lang="en-GB" smtClean="0">
                <a:solidFill>
                  <a:prstClr val="black">
                    <a:tint val="75000"/>
                  </a:prstClr>
                </a:solidFill>
                <a:latin typeface="Arial" charset="0"/>
                <a:cs typeface="Arial" charset="0"/>
              </a:rPr>
              <a:pPr fontAlgn="base">
                <a:spcBef>
                  <a:spcPct val="0"/>
                </a:spcBef>
                <a:spcAft>
                  <a:spcPct val="0"/>
                </a:spcAft>
              </a:pPr>
              <a:t>15/01/2015</a:t>
            </a:fld>
            <a:endParaRPr lang="en-GB">
              <a:solidFill>
                <a:prstClr val="black">
                  <a:tint val="75000"/>
                </a:prstClr>
              </a:solidFill>
              <a:latin typeface="Arial" charset="0"/>
              <a:cs typeface="Arial" charset="0"/>
            </a:endParaRPr>
          </a:p>
        </p:txBody>
      </p:sp>
      <p:sp>
        <p:nvSpPr>
          <p:cNvPr id="3" name="Footer Placeholder 2"/>
          <p:cNvSpPr>
            <a:spLocks noGrp="1"/>
          </p:cNvSpPr>
          <p:nvPr>
            <p:ph type="ftr" sz="quarter" idx="11"/>
          </p:nvPr>
        </p:nvSpPr>
        <p:spPr>
          <a:xfrm>
            <a:off x="3281366" y="6356358"/>
            <a:ext cx="3343275" cy="365125"/>
          </a:xfrm>
          <a:prstGeom prst="rect">
            <a:avLst/>
          </a:prstGeom>
        </p:spPr>
        <p:txBody>
          <a:bodyPr/>
          <a:lstStyle/>
          <a:p>
            <a:pPr fontAlgn="base">
              <a:spcBef>
                <a:spcPct val="0"/>
              </a:spcBef>
              <a:spcAft>
                <a:spcPct val="0"/>
              </a:spcAft>
            </a:pPr>
            <a:endParaRPr lang="en-GB">
              <a:solidFill>
                <a:prstClr val="black">
                  <a:tint val="75000"/>
                </a:prstClr>
              </a:solidFill>
              <a:latin typeface="Arial" charset="0"/>
              <a:cs typeface="Arial" charset="0"/>
            </a:endParaRPr>
          </a:p>
        </p:txBody>
      </p:sp>
      <p:sp>
        <p:nvSpPr>
          <p:cNvPr id="4" name="Slide Number Placeholder 3"/>
          <p:cNvSpPr>
            <a:spLocks noGrp="1"/>
          </p:cNvSpPr>
          <p:nvPr>
            <p:ph type="sldNum" sz="quarter" idx="12"/>
          </p:nvPr>
        </p:nvSpPr>
        <p:spPr>
          <a:xfrm>
            <a:off x="6996113" y="6356358"/>
            <a:ext cx="2228850" cy="365125"/>
          </a:xfrm>
          <a:prstGeom prst="rect">
            <a:avLst/>
          </a:prstGeom>
        </p:spPr>
        <p:txBody>
          <a:bodyPr/>
          <a:lstStyle/>
          <a:p>
            <a:pPr fontAlgn="base">
              <a:spcBef>
                <a:spcPct val="0"/>
              </a:spcBef>
              <a:spcAft>
                <a:spcPct val="0"/>
              </a:spcAft>
            </a:pPr>
            <a:fld id="{103055DB-84A6-4B4B-BE8F-CAE1FFDA6658}" type="slidenum">
              <a:rPr lang="en-GB" smtClean="0">
                <a:solidFill>
                  <a:prstClr val="black">
                    <a:tint val="75000"/>
                  </a:prstClr>
                </a:solidFill>
                <a:latin typeface="Arial" charset="0"/>
                <a:cs typeface="Arial" charset="0"/>
              </a:rPr>
              <a:pPr fontAlgn="base">
                <a:spcBef>
                  <a:spcPct val="0"/>
                </a:spcBef>
                <a:spcAft>
                  <a:spcPct val="0"/>
                </a:spcAft>
              </a:pPr>
              <a:t>‹Nº›</a:t>
            </a:fld>
            <a:endParaRPr lang="en-GB">
              <a:solidFill>
                <a:prstClr val="black">
                  <a:tint val="75000"/>
                </a:prstClr>
              </a:solidFill>
              <a:latin typeface="Arial" charset="0"/>
              <a:cs typeface="Arial" charset="0"/>
            </a:endParaRPr>
          </a:p>
        </p:txBody>
      </p:sp>
    </p:spTree>
    <p:extLst>
      <p:ext uri="{BB962C8B-B14F-4D97-AF65-F5344CB8AC3E}">
        <p14:creationId xmlns:p14="http://schemas.microsoft.com/office/powerpoint/2010/main" xmlns="" val="2066096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C6D8D6"/>
        </a:solidFill>
        <a:effectLst/>
      </p:bgPr>
    </p:bg>
    <p:spTree>
      <p:nvGrpSpPr>
        <p:cNvPr id="1" name=""/>
        <p:cNvGrpSpPr/>
        <p:nvPr/>
      </p:nvGrpSpPr>
      <p:grpSpPr>
        <a:xfrm>
          <a:off x="0" y="0"/>
          <a:ext cx="0" cy="0"/>
          <a:chOff x="0" y="0"/>
          <a:chExt cx="0" cy="0"/>
        </a:xfrm>
      </p:grpSpPr>
      <p:sp>
        <p:nvSpPr>
          <p:cNvPr id="6" name="25 Rectángulo"/>
          <p:cNvSpPr/>
          <p:nvPr userDrawn="1"/>
        </p:nvSpPr>
        <p:spPr>
          <a:xfrm>
            <a:off x="0" y="0"/>
            <a:ext cx="9906000" cy="299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6 Rectángulo"/>
          <p:cNvSpPr/>
          <p:nvPr userDrawn="1"/>
        </p:nvSpPr>
        <p:spPr>
          <a:xfrm>
            <a:off x="0" y="144464"/>
            <a:ext cx="9906000" cy="314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8 Rectángulo"/>
          <p:cNvSpPr/>
          <p:nvPr userDrawn="1"/>
        </p:nvSpPr>
        <p:spPr>
          <a:xfrm>
            <a:off x="-3440" y="3284539"/>
            <a:ext cx="9906000" cy="649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9" name="13 Rectángulo"/>
          <p:cNvSpPr/>
          <p:nvPr userDrawn="1"/>
        </p:nvSpPr>
        <p:spPr>
          <a:xfrm>
            <a:off x="0" y="6381750"/>
            <a:ext cx="9906000" cy="4762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10" name="Picture 2" descr="D:\ARC\Proyectos\Semanco\documents\logos\Artwork\For Web, Powerpoint, Desktop Print\Gifs\SEMANCO logo 72 RGB NL.gif"/>
          <p:cNvPicPr>
            <a:picLocks noChangeAspect="1" noChangeArrowheads="1"/>
          </p:cNvPicPr>
          <p:nvPr userDrawn="1"/>
        </p:nvPicPr>
        <p:blipFill>
          <a:blip r:embed="rId2" cstate="screen"/>
          <a:srcRect/>
          <a:stretch>
            <a:fillRect/>
          </a:stretch>
        </p:blipFill>
        <p:spPr bwMode="auto">
          <a:xfrm>
            <a:off x="116949" y="2708282"/>
            <a:ext cx="3577167" cy="517525"/>
          </a:xfrm>
          <a:prstGeom prst="rect">
            <a:avLst/>
          </a:prstGeom>
          <a:noFill/>
          <a:ln w="9525">
            <a:noFill/>
            <a:miter lim="800000"/>
            <a:headEnd/>
            <a:tailEnd/>
          </a:ln>
        </p:spPr>
      </p:pic>
      <p:sp>
        <p:nvSpPr>
          <p:cNvPr id="17" name="16 Marcador de texto"/>
          <p:cNvSpPr>
            <a:spLocks noGrp="1"/>
          </p:cNvSpPr>
          <p:nvPr>
            <p:ph type="body" sz="quarter" idx="13"/>
          </p:nvPr>
        </p:nvSpPr>
        <p:spPr>
          <a:xfrm>
            <a:off x="116466" y="3429000"/>
            <a:ext cx="9711529" cy="504254"/>
          </a:xfrm>
          <a:prstGeom prst="rect">
            <a:avLst/>
          </a:prstGeom>
        </p:spPr>
        <p:txBody>
          <a:bodyPr/>
          <a:lstStyle>
            <a:lvl1pPr algn="l">
              <a:buNone/>
              <a:defRPr lang="es-ES" sz="2000" b="1" kern="1200" cap="none" baseline="0" smtClean="0">
                <a:solidFill>
                  <a:schemeClr val="tx1">
                    <a:lumMod val="75000"/>
                    <a:lumOff val="2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19" name="18 Marcador de texto"/>
          <p:cNvSpPr>
            <a:spLocks noGrp="1"/>
          </p:cNvSpPr>
          <p:nvPr>
            <p:ph type="body" sz="quarter" idx="14"/>
          </p:nvPr>
        </p:nvSpPr>
        <p:spPr>
          <a:xfrm>
            <a:off x="116465" y="4077072"/>
            <a:ext cx="9517057" cy="23762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s-ES" sz="1400" b="1" i="1" kern="1200" baseline="0" dirty="0" smtClean="0">
                <a:solidFill>
                  <a:schemeClr val="tx1">
                    <a:lumMod val="65000"/>
                    <a:lumOff val="35000"/>
                  </a:schemeClr>
                </a:solidFill>
                <a:latin typeface="Arial" pitchFamily="34" charset="0"/>
                <a:ea typeface="+mn-ea"/>
                <a:cs typeface="Arial" pitchFamily="34" charset="0"/>
              </a:defRPr>
            </a:lvl1pPr>
            <a:lvl2pPr>
              <a:buNone/>
              <a:defRPr lang="es-ES" sz="1400" b="1" kern="1200" dirty="0" smtClean="0">
                <a:solidFill>
                  <a:schemeClr val="tx1">
                    <a:lumMod val="65000"/>
                    <a:lumOff val="35000"/>
                  </a:schemeClr>
                </a:solidFill>
                <a:latin typeface="Arial" pitchFamily="34" charset="0"/>
                <a:ea typeface="+mn-ea"/>
                <a:cs typeface="Arial" pitchFamily="34" charset="0"/>
              </a:defRPr>
            </a:lvl2pPr>
            <a:lvl3pPr>
              <a:buNone/>
              <a:defRPr lang="es-ES" sz="1400" b="1" kern="1200" dirty="0" smtClean="0">
                <a:solidFill>
                  <a:schemeClr val="tx1">
                    <a:lumMod val="65000"/>
                    <a:lumOff val="35000"/>
                  </a:schemeClr>
                </a:solidFill>
                <a:latin typeface="Arial" pitchFamily="34" charset="0"/>
                <a:ea typeface="+mn-ea"/>
                <a:cs typeface="Arial" pitchFamily="34" charset="0"/>
              </a:defRPr>
            </a:lvl3pPr>
            <a:lvl4pPr>
              <a:buNone/>
              <a:defRPr lang="es-ES" sz="1400" b="1" kern="1200" dirty="0" smtClean="0">
                <a:solidFill>
                  <a:schemeClr val="tx1">
                    <a:lumMod val="65000"/>
                    <a:lumOff val="35000"/>
                  </a:schemeClr>
                </a:solidFill>
                <a:latin typeface="Arial" pitchFamily="34" charset="0"/>
                <a:ea typeface="+mn-ea"/>
                <a:cs typeface="Arial" pitchFamily="34" charset="0"/>
              </a:defRPr>
            </a:lvl4pPr>
            <a:lvl5pPr>
              <a:buNone/>
              <a:defRPr lang="es-ES" sz="1400" b="1" kern="1200" dirty="0" smtClean="0">
                <a:solidFill>
                  <a:schemeClr val="tx1">
                    <a:lumMod val="65000"/>
                    <a:lumOff val="35000"/>
                  </a:schemeClr>
                </a:solidFill>
                <a:latin typeface="Arial" pitchFamily="34" charset="0"/>
                <a:ea typeface="+mn-ea"/>
                <a:cs typeface="Arial" pitchFamily="34" charset="0"/>
              </a:defRPr>
            </a:lvl5pPr>
          </a:lstStyle>
          <a:p>
            <a:pPr lvl="0"/>
            <a:r>
              <a:rPr lang="es-ES" noProof="0" dirty="0" smtClean="0"/>
              <a:t>Haga clic para modificar el estilo de texto del patrón</a:t>
            </a:r>
          </a:p>
          <a:p>
            <a:pPr lvl="1"/>
            <a:r>
              <a:rPr lang="es-ES" noProof="0" dirty="0" smtClean="0"/>
              <a:t>Segundo nivel</a:t>
            </a:r>
          </a:p>
          <a:p>
            <a:pPr lvl="2"/>
            <a:r>
              <a:rPr lang="es-ES" noProof="0" dirty="0" smtClean="0"/>
              <a:t>Tercer nivel</a:t>
            </a:r>
          </a:p>
          <a:p>
            <a:pPr lvl="3"/>
            <a:r>
              <a:rPr lang="es-ES" noProof="0" dirty="0" smtClean="0"/>
              <a:t>Cuarto nivel</a:t>
            </a:r>
          </a:p>
          <a:p>
            <a:pPr lvl="4"/>
            <a:r>
              <a:rPr lang="es-ES" noProof="0" dirty="0" smtClean="0"/>
              <a:t>Quinto nivel</a:t>
            </a:r>
            <a:endParaRPr lang="en-US" noProof="0" dirty="0" smtClean="0"/>
          </a:p>
        </p:txBody>
      </p:sp>
      <p:sp>
        <p:nvSpPr>
          <p:cNvPr id="22" name="16 Marcador de texto"/>
          <p:cNvSpPr>
            <a:spLocks noGrp="1"/>
          </p:cNvSpPr>
          <p:nvPr>
            <p:ph type="body" sz="quarter" idx="15"/>
          </p:nvPr>
        </p:nvSpPr>
        <p:spPr>
          <a:xfrm>
            <a:off x="116466" y="6443620"/>
            <a:ext cx="4056451" cy="414387"/>
          </a:xfrm>
          <a:prstGeom prst="rect">
            <a:avLst/>
          </a:prstGeom>
        </p:spPr>
        <p:txBody>
          <a:bodyPr/>
          <a:lstStyle>
            <a:lvl1pPr>
              <a:buNone/>
              <a:defRPr lang="es-ES" sz="1800" b="1" kern="1200" cap="all" baseline="0" dirty="0" smtClean="0">
                <a:solidFill>
                  <a:schemeClr val="bg1"/>
                </a:solidFill>
                <a:latin typeface="+mn-lt"/>
                <a:ea typeface="+mn-ea"/>
                <a:cs typeface="+mn-cs"/>
              </a:defRPr>
            </a:lvl1pPr>
          </a:lstStyle>
          <a:p>
            <a:pPr lvl="0"/>
            <a:r>
              <a:rPr lang="es-ES" noProof="0" dirty="0" smtClean="0"/>
              <a:t>Haga clic para modificar el estilo de texto del patrón</a:t>
            </a:r>
          </a:p>
        </p:txBody>
      </p:sp>
      <p:sp>
        <p:nvSpPr>
          <p:cNvPr id="25" name="16 Marcador de texto"/>
          <p:cNvSpPr>
            <a:spLocks noGrp="1"/>
          </p:cNvSpPr>
          <p:nvPr>
            <p:ph type="body" sz="quarter" idx="16"/>
          </p:nvPr>
        </p:nvSpPr>
        <p:spPr>
          <a:xfrm>
            <a:off x="2562248" y="6456320"/>
            <a:ext cx="7343752" cy="414387"/>
          </a:xfrm>
          <a:prstGeom prst="rect">
            <a:avLst/>
          </a:prstGeom>
        </p:spPr>
        <p:txBody>
          <a:bodyPr/>
          <a:lstStyle>
            <a:lvl1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lang="es-ES" sz="1600" kern="1200" dirty="0" smtClean="0">
                <a:solidFill>
                  <a:schemeClr val="bg1"/>
                </a:solidFill>
                <a:latin typeface="+mn-lt"/>
                <a:ea typeface="+mn-ea"/>
                <a:cs typeface="+mn-cs"/>
              </a:defRPr>
            </a:lvl1pPr>
          </a:lstStyle>
          <a:p>
            <a:pPr lvl="0"/>
            <a:r>
              <a:rPr lang="es-ES" noProof="0" dirty="0" err="1" smtClean="0"/>
              <a:t>Haga clic para modificar el estilo de texto del patrón</a:t>
            </a:r>
          </a:p>
        </p:txBody>
      </p:sp>
    </p:spTree>
    <p:extLst>
      <p:ext uri="{BB962C8B-B14F-4D97-AF65-F5344CB8AC3E}">
        <p14:creationId xmlns:p14="http://schemas.microsoft.com/office/powerpoint/2010/main" xmlns="" val="3181377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Summary)">
    <p:spTree>
      <p:nvGrpSpPr>
        <p:cNvPr id="1" name=""/>
        <p:cNvGrpSpPr/>
        <p:nvPr/>
      </p:nvGrpSpPr>
      <p:grpSpPr>
        <a:xfrm>
          <a:off x="0" y="0"/>
          <a:ext cx="0" cy="0"/>
          <a:chOff x="0" y="0"/>
          <a:chExt cx="0" cy="0"/>
        </a:xfrm>
      </p:grpSpPr>
      <p:sp>
        <p:nvSpPr>
          <p:cNvPr id="4" name="8 Rectángulo"/>
          <p:cNvSpPr/>
          <p:nvPr userDrawn="1"/>
        </p:nvSpPr>
        <p:spPr>
          <a:xfrm>
            <a:off x="1442906" y="6597650"/>
            <a:ext cx="8463094" cy="179388"/>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 sz="1200" dirty="0">
                <a:solidFill>
                  <a:prstClr val="white"/>
                </a:solidFill>
                <a:latin typeface="Arial" pitchFamily="34" charset="0"/>
                <a:cs typeface="Arial" pitchFamily="34" charset="0"/>
              </a:rPr>
              <a:t>    </a:t>
            </a:r>
          </a:p>
        </p:txBody>
      </p:sp>
      <p:sp>
        <p:nvSpPr>
          <p:cNvPr id="5" name="10 Rectángulo"/>
          <p:cNvSpPr/>
          <p:nvPr userDrawn="1"/>
        </p:nvSpPr>
        <p:spPr>
          <a:xfrm>
            <a:off x="-3436" y="1588"/>
            <a:ext cx="9909440" cy="323850"/>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solidFill>
                <a:prstClr val="white"/>
              </a:solidFill>
            </a:endParaRPr>
          </a:p>
        </p:txBody>
      </p:sp>
      <p:sp>
        <p:nvSpPr>
          <p:cNvPr id="6" name="11 CuadroTexto"/>
          <p:cNvSpPr txBox="1"/>
          <p:nvPr userDrawn="1"/>
        </p:nvSpPr>
        <p:spPr>
          <a:xfrm>
            <a:off x="173703" y="-6350"/>
            <a:ext cx="2204773" cy="339725"/>
          </a:xfrm>
          <a:prstGeom prst="rect">
            <a:avLst/>
          </a:prstGeom>
          <a:noFill/>
        </p:spPr>
        <p:txBody>
          <a:bodyPr>
            <a:spAutoFit/>
          </a:bodyPr>
          <a:lstStyle/>
          <a:p>
            <a:pPr>
              <a:defRPr/>
            </a:pPr>
            <a:r>
              <a:rPr lang="es-ES_tradnl" sz="1600" b="1" dirty="0">
                <a:solidFill>
                  <a:prstClr val="white">
                    <a:lumMod val="95000"/>
                  </a:prstClr>
                </a:solidFill>
                <a:latin typeface="Arial" pitchFamily="34" charset="0"/>
                <a:cs typeface="Arial" pitchFamily="34" charset="0"/>
              </a:rPr>
              <a:t>CONTENTS</a:t>
            </a:r>
            <a:endParaRPr lang="es-ES" sz="1600" b="1" dirty="0">
              <a:solidFill>
                <a:prstClr val="white">
                  <a:lumMod val="95000"/>
                </a:prstClr>
              </a:solidFill>
              <a:latin typeface="Arial" pitchFamily="34" charset="0"/>
              <a:cs typeface="Arial" pitchFamily="34" charset="0"/>
            </a:endParaRPr>
          </a:p>
        </p:txBody>
      </p:sp>
      <p:sp>
        <p:nvSpPr>
          <p:cNvPr id="21" name="20 Marcador de texto"/>
          <p:cNvSpPr>
            <a:spLocks noGrp="1"/>
          </p:cNvSpPr>
          <p:nvPr>
            <p:ph type="body" sz="quarter" idx="12"/>
          </p:nvPr>
        </p:nvSpPr>
        <p:spPr>
          <a:xfrm>
            <a:off x="350491" y="620688"/>
            <a:ext cx="9049005"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26"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2083783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21" name="20 Marcador de texto"/>
          <p:cNvSpPr>
            <a:spLocks noGrp="1"/>
          </p:cNvSpPr>
          <p:nvPr>
            <p:ph type="body" sz="quarter" idx="12"/>
          </p:nvPr>
        </p:nvSpPr>
        <p:spPr>
          <a:xfrm>
            <a:off x="194471" y="692696"/>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dirty="0" err="1" smtClean="0"/>
              <a:t>Haga</a:t>
            </a:r>
            <a:r>
              <a:rPr lang="en-US" noProof="0" dirty="0" smtClean="0"/>
              <a:t> </a:t>
            </a:r>
            <a:r>
              <a:rPr lang="en-US" noProof="0" dirty="0" err="1" smtClean="0"/>
              <a:t>clic</a:t>
            </a:r>
            <a:r>
              <a:rPr lang="en-US" noProof="0" dirty="0" smtClean="0"/>
              <a:t> </a:t>
            </a:r>
            <a:r>
              <a:rPr lang="en-US" noProof="0" dirty="0" err="1" smtClean="0"/>
              <a:t>para</a:t>
            </a:r>
            <a:r>
              <a:rPr lang="en-US" noProof="0" dirty="0" smtClean="0"/>
              <a:t> </a:t>
            </a:r>
            <a:r>
              <a:rPr lang="en-US" noProof="0" dirty="0" err="1" smtClean="0"/>
              <a:t>modificar</a:t>
            </a:r>
            <a:r>
              <a:rPr lang="en-US" noProof="0" dirty="0" smtClean="0"/>
              <a:t> el </a:t>
            </a:r>
            <a:r>
              <a:rPr lang="en-US" noProof="0" dirty="0" err="1" smtClean="0"/>
              <a:t>estilo</a:t>
            </a:r>
            <a:r>
              <a:rPr lang="en-US" noProof="0" dirty="0" smtClean="0"/>
              <a:t> de </a:t>
            </a:r>
            <a:r>
              <a:rPr lang="en-US" noProof="0" dirty="0" err="1" smtClean="0"/>
              <a:t>texto</a:t>
            </a:r>
            <a:r>
              <a:rPr lang="en-US" noProof="0" dirty="0" smtClean="0"/>
              <a:t> del </a:t>
            </a:r>
            <a:r>
              <a:rPr lang="en-US" noProof="0" dirty="0" err="1" smtClean="0"/>
              <a:t>patrón</a:t>
            </a:r>
            <a:endParaRPr lang="en-US" noProof="0" dirty="0" smtClean="0"/>
          </a:p>
          <a:p>
            <a:pPr lvl="1"/>
            <a:r>
              <a:rPr lang="en-US" noProof="0" dirty="0" smtClean="0"/>
              <a:t>Segundo </a:t>
            </a:r>
            <a:r>
              <a:rPr lang="en-US" noProof="0" dirty="0" err="1" smtClean="0"/>
              <a:t>nivel</a:t>
            </a:r>
            <a:endParaRPr lang="en-US" noProof="0" dirty="0" smtClean="0"/>
          </a:p>
          <a:p>
            <a:pPr lvl="2"/>
            <a:r>
              <a:rPr lang="en-US" noProof="0" dirty="0" err="1" smtClean="0"/>
              <a:t>Tercer</a:t>
            </a:r>
            <a:r>
              <a:rPr lang="en-US" noProof="0" dirty="0" smtClean="0"/>
              <a:t> </a:t>
            </a:r>
            <a:r>
              <a:rPr lang="en-US" noProof="0" dirty="0" err="1" smtClean="0"/>
              <a:t>nivel</a:t>
            </a:r>
            <a:endParaRPr lang="en-US" noProof="0" dirty="0" smtClean="0"/>
          </a:p>
          <a:p>
            <a:pPr lvl="3"/>
            <a:r>
              <a:rPr lang="en-US" noProof="0" dirty="0" smtClean="0"/>
              <a:t>Cuarto </a:t>
            </a:r>
            <a:r>
              <a:rPr lang="en-US" noProof="0" dirty="0" err="1" smtClean="0"/>
              <a:t>nivel</a:t>
            </a:r>
            <a:endParaRPr lang="en-US" noProof="0" dirty="0" smtClean="0"/>
          </a:p>
          <a:p>
            <a:pPr lvl="4"/>
            <a:r>
              <a:rPr lang="en-US" noProof="0" dirty="0" err="1" smtClean="0"/>
              <a:t>Quinto</a:t>
            </a:r>
            <a:r>
              <a:rPr lang="en-US" noProof="0" dirty="0" smtClean="0"/>
              <a:t> </a:t>
            </a:r>
            <a:r>
              <a:rPr lang="en-US" noProof="0" dirty="0" err="1" smtClean="0"/>
              <a:t>nivel</a:t>
            </a:r>
            <a:endParaRPr lang="en-US" noProof="0" dirty="0"/>
          </a:p>
        </p:txBody>
      </p:sp>
      <p:sp>
        <p:nvSpPr>
          <p:cNvPr id="8" name="16 Marcador de texto"/>
          <p:cNvSpPr>
            <a:spLocks noGrp="1"/>
          </p:cNvSpPr>
          <p:nvPr>
            <p:ph type="body" sz="quarter" idx="15"/>
          </p:nvPr>
        </p:nvSpPr>
        <p:spPr>
          <a:xfrm>
            <a:off x="180713" y="8656"/>
            <a:ext cx="9725287" cy="324000"/>
          </a:xfrm>
          <a:prstGeom prst="rect">
            <a:avLst/>
          </a:prstGeom>
        </p:spPr>
        <p:txBody>
          <a:bodyPr/>
          <a:lstStyle>
            <a:lvl1pPr>
              <a:buNone/>
              <a:defRPr lang="es-ES" sz="1600" b="1" kern="1200" cap="all" baseline="0" dirty="0" smtClean="0">
                <a:solidFill>
                  <a:schemeClr val="bg1">
                    <a:lumMod val="9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5"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2688435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CLUSIONS">
    <p:spTree>
      <p:nvGrpSpPr>
        <p:cNvPr id="1" name=""/>
        <p:cNvGrpSpPr/>
        <p:nvPr/>
      </p:nvGrpSpPr>
      <p:grpSpPr>
        <a:xfrm>
          <a:off x="0" y="0"/>
          <a:ext cx="0" cy="0"/>
          <a:chOff x="0" y="0"/>
          <a:chExt cx="0" cy="0"/>
        </a:xfrm>
      </p:grpSpPr>
      <p:sp>
        <p:nvSpPr>
          <p:cNvPr id="4" name="4 Rectángulo"/>
          <p:cNvSpPr/>
          <p:nvPr userDrawn="1"/>
        </p:nvSpPr>
        <p:spPr>
          <a:xfrm>
            <a:off x="1442906" y="6597650"/>
            <a:ext cx="8463094" cy="179388"/>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a:solidFill>
                <a:prstClr val="white"/>
              </a:solidFill>
              <a:latin typeface="Arial" pitchFamily="34" charset="0"/>
              <a:cs typeface="Arial" pitchFamily="34" charset="0"/>
            </a:endParaRPr>
          </a:p>
        </p:txBody>
      </p:sp>
      <p:sp>
        <p:nvSpPr>
          <p:cNvPr id="5" name="5 Rectángulo"/>
          <p:cNvSpPr/>
          <p:nvPr userDrawn="1"/>
        </p:nvSpPr>
        <p:spPr>
          <a:xfrm>
            <a:off x="-3436" y="1588"/>
            <a:ext cx="9909440" cy="323850"/>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6 CuadroTexto"/>
          <p:cNvSpPr txBox="1"/>
          <p:nvPr userDrawn="1"/>
        </p:nvSpPr>
        <p:spPr>
          <a:xfrm>
            <a:off x="171983" y="-6350"/>
            <a:ext cx="1972602" cy="339725"/>
          </a:xfrm>
          <a:prstGeom prst="rect">
            <a:avLst/>
          </a:prstGeom>
          <a:noFill/>
        </p:spPr>
        <p:txBody>
          <a:bodyPr>
            <a:spAutoFit/>
          </a:bodyPr>
          <a:lstStyle/>
          <a:p>
            <a:pPr>
              <a:defRPr/>
            </a:pPr>
            <a:r>
              <a:rPr lang="en-US" sz="1600" b="1" dirty="0">
                <a:solidFill>
                  <a:prstClr val="white">
                    <a:lumMod val="95000"/>
                  </a:prstClr>
                </a:solidFill>
                <a:latin typeface="Arial" pitchFamily="34" charset="0"/>
                <a:cs typeface="Arial" pitchFamily="34" charset="0"/>
              </a:rPr>
              <a:t>CONCLUSIONS</a:t>
            </a:r>
          </a:p>
        </p:txBody>
      </p:sp>
      <p:sp>
        <p:nvSpPr>
          <p:cNvPr id="21" name="20 Marcador de texto"/>
          <p:cNvSpPr>
            <a:spLocks noGrp="1"/>
          </p:cNvSpPr>
          <p:nvPr>
            <p:ph type="body" sz="quarter" idx="12"/>
          </p:nvPr>
        </p:nvSpPr>
        <p:spPr>
          <a:xfrm>
            <a:off x="194471" y="764704"/>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smtClean="0"/>
              <a:t>Haga clic para modificar el estilo de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endParaRPr lang="en-US" noProof="0"/>
          </a:p>
        </p:txBody>
      </p:sp>
      <p:sp>
        <p:nvSpPr>
          <p:cNvPr id="8"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2304556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95300" y="1600206"/>
            <a:ext cx="89154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95300" y="6356357"/>
            <a:ext cx="2311400" cy="365125"/>
          </a:xfrm>
          <a:prstGeom prst="rect">
            <a:avLst/>
          </a:prstGeom>
        </p:spPr>
        <p:txBody>
          <a:bodyPr/>
          <a:lstStyle>
            <a:lvl1pPr fontAlgn="auto">
              <a:spcBef>
                <a:spcPts val="0"/>
              </a:spcBef>
              <a:spcAft>
                <a:spcPts val="0"/>
              </a:spcAft>
              <a:defRPr>
                <a:latin typeface="+mn-lt"/>
                <a:cs typeface="+mn-cs"/>
              </a:defRPr>
            </a:lvl1pPr>
          </a:lstStyle>
          <a:p>
            <a:pPr>
              <a:defRPr/>
            </a:pPr>
            <a:fld id="{A3A174ED-59E0-43ED-8DBD-B5CD23DBAF1F}" type="datetimeFigureOut">
              <a:rPr lang="es-ES">
                <a:solidFill>
                  <a:prstClr val="black"/>
                </a:solidFill>
              </a:rPr>
              <a:pPr>
                <a:defRPr/>
              </a:pPr>
              <a:t>15/01/2015</a:t>
            </a:fld>
            <a:endParaRPr lang="es-ES">
              <a:solidFill>
                <a:prstClr val="black"/>
              </a:solidFill>
            </a:endParaRPr>
          </a:p>
        </p:txBody>
      </p:sp>
      <p:sp>
        <p:nvSpPr>
          <p:cNvPr id="5" name="4 Marcador de pie de página"/>
          <p:cNvSpPr>
            <a:spLocks noGrp="1"/>
          </p:cNvSpPr>
          <p:nvPr>
            <p:ph type="ftr" sz="quarter" idx="11"/>
          </p:nvPr>
        </p:nvSpPr>
        <p:spPr>
          <a:xfrm>
            <a:off x="3384550" y="6356357"/>
            <a:ext cx="31369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solidFill>
                <a:prstClr val="black"/>
              </a:solidFill>
            </a:endParaRPr>
          </a:p>
        </p:txBody>
      </p:sp>
      <p:sp>
        <p:nvSpPr>
          <p:cNvPr id="6" name="5 Marcador de número de diapositiva"/>
          <p:cNvSpPr>
            <a:spLocks noGrp="1"/>
          </p:cNvSpPr>
          <p:nvPr>
            <p:ph type="sldNum" sz="quarter" idx="12"/>
          </p:nvPr>
        </p:nvSpPr>
        <p:spPr>
          <a:xfrm>
            <a:off x="7099300" y="6356357"/>
            <a:ext cx="2311400" cy="365125"/>
          </a:xfrm>
          <a:prstGeom prst="rect">
            <a:avLst/>
          </a:prstGeom>
        </p:spPr>
        <p:txBody>
          <a:bodyPr/>
          <a:lstStyle>
            <a:lvl1pPr fontAlgn="auto">
              <a:spcBef>
                <a:spcPts val="0"/>
              </a:spcBef>
              <a:spcAft>
                <a:spcPts val="0"/>
              </a:spcAft>
              <a:defRPr>
                <a:latin typeface="+mn-lt"/>
                <a:cs typeface="+mn-cs"/>
              </a:defRPr>
            </a:lvl1pPr>
          </a:lstStyle>
          <a:p>
            <a:pPr>
              <a:defRPr/>
            </a:pPr>
            <a:fld id="{44A6FF4B-5F37-4E6E-B462-4FDAA6C43CFD}"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xmlns="" val="2107254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C6D8D6"/>
        </a:solidFill>
        <a:effectLst/>
      </p:bgPr>
    </p:bg>
    <p:spTree>
      <p:nvGrpSpPr>
        <p:cNvPr id="1" name=""/>
        <p:cNvGrpSpPr/>
        <p:nvPr/>
      </p:nvGrpSpPr>
      <p:grpSpPr>
        <a:xfrm>
          <a:off x="0" y="0"/>
          <a:ext cx="0" cy="0"/>
          <a:chOff x="0" y="0"/>
          <a:chExt cx="0" cy="0"/>
        </a:xfrm>
      </p:grpSpPr>
      <p:sp>
        <p:nvSpPr>
          <p:cNvPr id="6" name="25 Rectángulo"/>
          <p:cNvSpPr/>
          <p:nvPr userDrawn="1"/>
        </p:nvSpPr>
        <p:spPr>
          <a:xfrm>
            <a:off x="0" y="0"/>
            <a:ext cx="9906000" cy="299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6 Rectángulo"/>
          <p:cNvSpPr/>
          <p:nvPr userDrawn="1"/>
        </p:nvSpPr>
        <p:spPr>
          <a:xfrm>
            <a:off x="0" y="144464"/>
            <a:ext cx="9906000" cy="314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8 Rectángulo"/>
          <p:cNvSpPr/>
          <p:nvPr userDrawn="1"/>
        </p:nvSpPr>
        <p:spPr>
          <a:xfrm>
            <a:off x="-3440" y="3284539"/>
            <a:ext cx="9906000" cy="649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9" name="13 Rectángulo"/>
          <p:cNvSpPr/>
          <p:nvPr userDrawn="1"/>
        </p:nvSpPr>
        <p:spPr>
          <a:xfrm>
            <a:off x="0" y="6381750"/>
            <a:ext cx="9906000" cy="4762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10" name="Picture 2" descr="D:\ARC\Proyectos\Semanco\documents\logos\Artwork\For Web, Powerpoint, Desktop Print\Gifs\SEMANCO logo 72 RGB NL.gif"/>
          <p:cNvPicPr>
            <a:picLocks noChangeAspect="1" noChangeArrowheads="1"/>
          </p:cNvPicPr>
          <p:nvPr userDrawn="1"/>
        </p:nvPicPr>
        <p:blipFill>
          <a:blip r:embed="rId2" cstate="screen"/>
          <a:srcRect/>
          <a:stretch>
            <a:fillRect/>
          </a:stretch>
        </p:blipFill>
        <p:spPr bwMode="auto">
          <a:xfrm>
            <a:off x="116949" y="2708282"/>
            <a:ext cx="3577167" cy="517525"/>
          </a:xfrm>
          <a:prstGeom prst="rect">
            <a:avLst/>
          </a:prstGeom>
          <a:noFill/>
          <a:ln w="9525">
            <a:noFill/>
            <a:miter lim="800000"/>
            <a:headEnd/>
            <a:tailEnd/>
          </a:ln>
        </p:spPr>
      </p:pic>
      <p:sp>
        <p:nvSpPr>
          <p:cNvPr id="17" name="16 Marcador de texto"/>
          <p:cNvSpPr>
            <a:spLocks noGrp="1"/>
          </p:cNvSpPr>
          <p:nvPr>
            <p:ph type="body" sz="quarter" idx="13"/>
          </p:nvPr>
        </p:nvSpPr>
        <p:spPr>
          <a:xfrm>
            <a:off x="116466" y="3429000"/>
            <a:ext cx="9711529" cy="504254"/>
          </a:xfrm>
          <a:prstGeom prst="rect">
            <a:avLst/>
          </a:prstGeom>
        </p:spPr>
        <p:txBody>
          <a:bodyPr/>
          <a:lstStyle>
            <a:lvl1pPr algn="l">
              <a:buNone/>
              <a:defRPr lang="es-ES" sz="2000" b="1" kern="1200" cap="none" baseline="0" smtClean="0">
                <a:solidFill>
                  <a:schemeClr val="tx1">
                    <a:lumMod val="75000"/>
                    <a:lumOff val="2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19" name="18 Marcador de texto"/>
          <p:cNvSpPr>
            <a:spLocks noGrp="1"/>
          </p:cNvSpPr>
          <p:nvPr>
            <p:ph type="body" sz="quarter" idx="14"/>
          </p:nvPr>
        </p:nvSpPr>
        <p:spPr>
          <a:xfrm>
            <a:off x="116465" y="4077072"/>
            <a:ext cx="9517057" cy="23762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s-ES" sz="1400" b="1" i="1" kern="1200" baseline="0" dirty="0" smtClean="0">
                <a:solidFill>
                  <a:schemeClr val="tx1">
                    <a:lumMod val="65000"/>
                    <a:lumOff val="35000"/>
                  </a:schemeClr>
                </a:solidFill>
                <a:latin typeface="Arial" pitchFamily="34" charset="0"/>
                <a:ea typeface="+mn-ea"/>
                <a:cs typeface="Arial" pitchFamily="34" charset="0"/>
              </a:defRPr>
            </a:lvl1pPr>
            <a:lvl2pPr>
              <a:buNone/>
              <a:defRPr lang="es-ES" sz="1400" b="1" kern="1200" dirty="0" smtClean="0">
                <a:solidFill>
                  <a:schemeClr val="tx1">
                    <a:lumMod val="65000"/>
                    <a:lumOff val="35000"/>
                  </a:schemeClr>
                </a:solidFill>
                <a:latin typeface="Arial" pitchFamily="34" charset="0"/>
                <a:ea typeface="+mn-ea"/>
                <a:cs typeface="Arial" pitchFamily="34" charset="0"/>
              </a:defRPr>
            </a:lvl2pPr>
            <a:lvl3pPr>
              <a:buNone/>
              <a:defRPr lang="es-ES" sz="1400" b="1" kern="1200" dirty="0" smtClean="0">
                <a:solidFill>
                  <a:schemeClr val="tx1">
                    <a:lumMod val="65000"/>
                    <a:lumOff val="35000"/>
                  </a:schemeClr>
                </a:solidFill>
                <a:latin typeface="Arial" pitchFamily="34" charset="0"/>
                <a:ea typeface="+mn-ea"/>
                <a:cs typeface="Arial" pitchFamily="34" charset="0"/>
              </a:defRPr>
            </a:lvl3pPr>
            <a:lvl4pPr>
              <a:buNone/>
              <a:defRPr lang="es-ES" sz="1400" b="1" kern="1200" dirty="0" smtClean="0">
                <a:solidFill>
                  <a:schemeClr val="tx1">
                    <a:lumMod val="65000"/>
                    <a:lumOff val="35000"/>
                  </a:schemeClr>
                </a:solidFill>
                <a:latin typeface="Arial" pitchFamily="34" charset="0"/>
                <a:ea typeface="+mn-ea"/>
                <a:cs typeface="Arial" pitchFamily="34" charset="0"/>
              </a:defRPr>
            </a:lvl4pPr>
            <a:lvl5pPr>
              <a:buNone/>
              <a:defRPr lang="es-ES" sz="1400" b="1" kern="1200" dirty="0" smtClean="0">
                <a:solidFill>
                  <a:schemeClr val="tx1">
                    <a:lumMod val="65000"/>
                    <a:lumOff val="35000"/>
                  </a:schemeClr>
                </a:solidFill>
                <a:latin typeface="Arial" pitchFamily="34" charset="0"/>
                <a:ea typeface="+mn-ea"/>
                <a:cs typeface="Arial" pitchFamily="34" charset="0"/>
              </a:defRPr>
            </a:lvl5pPr>
          </a:lstStyle>
          <a:p>
            <a:pPr lvl="0"/>
            <a:r>
              <a:rPr lang="es-ES" noProof="0" dirty="0" smtClean="0"/>
              <a:t>Haga clic para modificar el estilo de texto del patrón</a:t>
            </a:r>
          </a:p>
          <a:p>
            <a:pPr lvl="1"/>
            <a:r>
              <a:rPr lang="es-ES" noProof="0" dirty="0" smtClean="0"/>
              <a:t>Segundo nivel</a:t>
            </a:r>
          </a:p>
          <a:p>
            <a:pPr lvl="2"/>
            <a:r>
              <a:rPr lang="es-ES" noProof="0" dirty="0" smtClean="0"/>
              <a:t>Tercer nivel</a:t>
            </a:r>
          </a:p>
          <a:p>
            <a:pPr lvl="3"/>
            <a:r>
              <a:rPr lang="es-ES" noProof="0" dirty="0" smtClean="0"/>
              <a:t>Cuarto nivel</a:t>
            </a:r>
          </a:p>
          <a:p>
            <a:pPr lvl="4"/>
            <a:r>
              <a:rPr lang="es-ES" noProof="0" dirty="0" smtClean="0"/>
              <a:t>Quinto nivel</a:t>
            </a:r>
            <a:endParaRPr lang="en-US" noProof="0" dirty="0" smtClean="0"/>
          </a:p>
        </p:txBody>
      </p:sp>
      <p:sp>
        <p:nvSpPr>
          <p:cNvPr id="22" name="16 Marcador de texto"/>
          <p:cNvSpPr>
            <a:spLocks noGrp="1"/>
          </p:cNvSpPr>
          <p:nvPr>
            <p:ph type="body" sz="quarter" idx="15"/>
          </p:nvPr>
        </p:nvSpPr>
        <p:spPr>
          <a:xfrm>
            <a:off x="116466" y="6443620"/>
            <a:ext cx="4056451" cy="414387"/>
          </a:xfrm>
          <a:prstGeom prst="rect">
            <a:avLst/>
          </a:prstGeom>
        </p:spPr>
        <p:txBody>
          <a:bodyPr/>
          <a:lstStyle>
            <a:lvl1pPr>
              <a:buNone/>
              <a:defRPr lang="es-ES" sz="1800" b="1" kern="1200" cap="all" baseline="0" dirty="0" smtClean="0">
                <a:solidFill>
                  <a:schemeClr val="bg1"/>
                </a:solidFill>
                <a:latin typeface="+mn-lt"/>
                <a:ea typeface="+mn-ea"/>
                <a:cs typeface="+mn-cs"/>
              </a:defRPr>
            </a:lvl1pPr>
          </a:lstStyle>
          <a:p>
            <a:pPr lvl="0"/>
            <a:r>
              <a:rPr lang="es-ES" noProof="0" dirty="0" smtClean="0"/>
              <a:t>Haga clic para modificar el estilo de texto del patrón</a:t>
            </a:r>
          </a:p>
        </p:txBody>
      </p:sp>
      <p:sp>
        <p:nvSpPr>
          <p:cNvPr id="25" name="16 Marcador de texto"/>
          <p:cNvSpPr>
            <a:spLocks noGrp="1"/>
          </p:cNvSpPr>
          <p:nvPr>
            <p:ph type="body" sz="quarter" idx="16"/>
          </p:nvPr>
        </p:nvSpPr>
        <p:spPr>
          <a:xfrm>
            <a:off x="2562248" y="6456320"/>
            <a:ext cx="7343752" cy="414387"/>
          </a:xfrm>
          <a:prstGeom prst="rect">
            <a:avLst/>
          </a:prstGeom>
        </p:spPr>
        <p:txBody>
          <a:bodyPr/>
          <a:lstStyle>
            <a:lvl1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lang="es-ES" sz="1600" kern="1200" dirty="0" smtClean="0">
                <a:solidFill>
                  <a:schemeClr val="bg1"/>
                </a:solidFill>
                <a:latin typeface="+mn-lt"/>
                <a:ea typeface="+mn-ea"/>
                <a:cs typeface="+mn-cs"/>
              </a:defRPr>
            </a:lvl1pPr>
          </a:lstStyle>
          <a:p>
            <a:pPr lvl="0"/>
            <a:r>
              <a:rPr lang="es-ES" noProof="0" dirty="0" err="1" smtClean="0"/>
              <a:t>Haga clic para modificar el estilo de texto del patrón</a:t>
            </a:r>
          </a:p>
        </p:txBody>
      </p:sp>
    </p:spTree>
    <p:extLst>
      <p:ext uri="{BB962C8B-B14F-4D97-AF65-F5344CB8AC3E}">
        <p14:creationId xmlns:p14="http://schemas.microsoft.com/office/powerpoint/2010/main" xmlns="" val="2414834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Summary)">
    <p:spTree>
      <p:nvGrpSpPr>
        <p:cNvPr id="1" name=""/>
        <p:cNvGrpSpPr/>
        <p:nvPr/>
      </p:nvGrpSpPr>
      <p:grpSpPr>
        <a:xfrm>
          <a:off x="0" y="0"/>
          <a:ext cx="0" cy="0"/>
          <a:chOff x="0" y="0"/>
          <a:chExt cx="0" cy="0"/>
        </a:xfrm>
      </p:grpSpPr>
      <p:sp>
        <p:nvSpPr>
          <p:cNvPr id="4" name="8 Rectángulo"/>
          <p:cNvSpPr/>
          <p:nvPr userDrawn="1"/>
        </p:nvSpPr>
        <p:spPr>
          <a:xfrm>
            <a:off x="1442906" y="6597650"/>
            <a:ext cx="8463094" cy="179388"/>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 sz="1200" dirty="0">
                <a:solidFill>
                  <a:prstClr val="white"/>
                </a:solidFill>
                <a:latin typeface="Arial" pitchFamily="34" charset="0"/>
                <a:cs typeface="Arial" pitchFamily="34" charset="0"/>
              </a:rPr>
              <a:t>    </a:t>
            </a:r>
          </a:p>
        </p:txBody>
      </p:sp>
      <p:sp>
        <p:nvSpPr>
          <p:cNvPr id="5" name="10 Rectángulo"/>
          <p:cNvSpPr/>
          <p:nvPr userDrawn="1"/>
        </p:nvSpPr>
        <p:spPr>
          <a:xfrm>
            <a:off x="-3436" y="1588"/>
            <a:ext cx="9909440" cy="323850"/>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solidFill>
                <a:prstClr val="white"/>
              </a:solidFill>
            </a:endParaRPr>
          </a:p>
        </p:txBody>
      </p:sp>
      <p:sp>
        <p:nvSpPr>
          <p:cNvPr id="6" name="11 CuadroTexto"/>
          <p:cNvSpPr txBox="1"/>
          <p:nvPr userDrawn="1"/>
        </p:nvSpPr>
        <p:spPr>
          <a:xfrm>
            <a:off x="173703" y="-6350"/>
            <a:ext cx="2204773" cy="339725"/>
          </a:xfrm>
          <a:prstGeom prst="rect">
            <a:avLst/>
          </a:prstGeom>
          <a:noFill/>
        </p:spPr>
        <p:txBody>
          <a:bodyPr>
            <a:spAutoFit/>
          </a:bodyPr>
          <a:lstStyle/>
          <a:p>
            <a:pPr>
              <a:defRPr/>
            </a:pPr>
            <a:r>
              <a:rPr lang="es-ES_tradnl" sz="1600" b="1" dirty="0">
                <a:solidFill>
                  <a:prstClr val="white">
                    <a:lumMod val="95000"/>
                  </a:prstClr>
                </a:solidFill>
                <a:latin typeface="Arial" pitchFamily="34" charset="0"/>
                <a:cs typeface="Arial" pitchFamily="34" charset="0"/>
              </a:rPr>
              <a:t>CONTENTS</a:t>
            </a:r>
            <a:endParaRPr lang="es-ES" sz="1600" b="1" dirty="0">
              <a:solidFill>
                <a:prstClr val="white">
                  <a:lumMod val="95000"/>
                </a:prstClr>
              </a:solidFill>
              <a:latin typeface="Arial" pitchFamily="34" charset="0"/>
              <a:cs typeface="Arial" pitchFamily="34" charset="0"/>
            </a:endParaRPr>
          </a:p>
        </p:txBody>
      </p:sp>
      <p:sp>
        <p:nvSpPr>
          <p:cNvPr id="21" name="20 Marcador de texto"/>
          <p:cNvSpPr>
            <a:spLocks noGrp="1"/>
          </p:cNvSpPr>
          <p:nvPr>
            <p:ph type="body" sz="quarter" idx="12"/>
          </p:nvPr>
        </p:nvSpPr>
        <p:spPr>
          <a:xfrm>
            <a:off x="350491" y="620688"/>
            <a:ext cx="9049005"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26"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605895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21" name="20 Marcador de texto"/>
          <p:cNvSpPr>
            <a:spLocks noGrp="1"/>
          </p:cNvSpPr>
          <p:nvPr>
            <p:ph type="body" sz="quarter" idx="12"/>
          </p:nvPr>
        </p:nvSpPr>
        <p:spPr>
          <a:xfrm>
            <a:off x="194471" y="692696"/>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dirty="0" err="1" smtClean="0"/>
              <a:t>Haga</a:t>
            </a:r>
            <a:r>
              <a:rPr lang="en-US" noProof="0" dirty="0" smtClean="0"/>
              <a:t> </a:t>
            </a:r>
            <a:r>
              <a:rPr lang="en-US" noProof="0" dirty="0" err="1" smtClean="0"/>
              <a:t>clic</a:t>
            </a:r>
            <a:r>
              <a:rPr lang="en-US" noProof="0" dirty="0" smtClean="0"/>
              <a:t> </a:t>
            </a:r>
            <a:r>
              <a:rPr lang="en-US" noProof="0" dirty="0" err="1" smtClean="0"/>
              <a:t>para</a:t>
            </a:r>
            <a:r>
              <a:rPr lang="en-US" noProof="0" dirty="0" smtClean="0"/>
              <a:t> </a:t>
            </a:r>
            <a:r>
              <a:rPr lang="en-US" noProof="0" dirty="0" err="1" smtClean="0"/>
              <a:t>modificar</a:t>
            </a:r>
            <a:r>
              <a:rPr lang="en-US" noProof="0" dirty="0" smtClean="0"/>
              <a:t> el </a:t>
            </a:r>
            <a:r>
              <a:rPr lang="en-US" noProof="0" dirty="0" err="1" smtClean="0"/>
              <a:t>estilo</a:t>
            </a:r>
            <a:r>
              <a:rPr lang="en-US" noProof="0" dirty="0" smtClean="0"/>
              <a:t> de </a:t>
            </a:r>
            <a:r>
              <a:rPr lang="en-US" noProof="0" dirty="0" err="1" smtClean="0"/>
              <a:t>texto</a:t>
            </a:r>
            <a:r>
              <a:rPr lang="en-US" noProof="0" dirty="0" smtClean="0"/>
              <a:t> del </a:t>
            </a:r>
            <a:r>
              <a:rPr lang="en-US" noProof="0" dirty="0" err="1" smtClean="0"/>
              <a:t>patrón</a:t>
            </a:r>
            <a:endParaRPr lang="en-US" noProof="0" dirty="0" smtClean="0"/>
          </a:p>
          <a:p>
            <a:pPr lvl="1"/>
            <a:r>
              <a:rPr lang="en-US" noProof="0" dirty="0" smtClean="0"/>
              <a:t>Segundo </a:t>
            </a:r>
            <a:r>
              <a:rPr lang="en-US" noProof="0" dirty="0" err="1" smtClean="0"/>
              <a:t>nivel</a:t>
            </a:r>
            <a:endParaRPr lang="en-US" noProof="0" dirty="0" smtClean="0"/>
          </a:p>
          <a:p>
            <a:pPr lvl="2"/>
            <a:r>
              <a:rPr lang="en-US" noProof="0" dirty="0" err="1" smtClean="0"/>
              <a:t>Tercer</a:t>
            </a:r>
            <a:r>
              <a:rPr lang="en-US" noProof="0" dirty="0" smtClean="0"/>
              <a:t> </a:t>
            </a:r>
            <a:r>
              <a:rPr lang="en-US" noProof="0" dirty="0" err="1" smtClean="0"/>
              <a:t>nivel</a:t>
            </a:r>
            <a:endParaRPr lang="en-US" noProof="0" dirty="0" smtClean="0"/>
          </a:p>
          <a:p>
            <a:pPr lvl="3"/>
            <a:r>
              <a:rPr lang="en-US" noProof="0" dirty="0" smtClean="0"/>
              <a:t>Cuarto </a:t>
            </a:r>
            <a:r>
              <a:rPr lang="en-US" noProof="0" dirty="0" err="1" smtClean="0"/>
              <a:t>nivel</a:t>
            </a:r>
            <a:endParaRPr lang="en-US" noProof="0" dirty="0" smtClean="0"/>
          </a:p>
          <a:p>
            <a:pPr lvl="4"/>
            <a:r>
              <a:rPr lang="en-US" noProof="0" dirty="0" err="1" smtClean="0"/>
              <a:t>Quinto</a:t>
            </a:r>
            <a:r>
              <a:rPr lang="en-US" noProof="0" dirty="0" smtClean="0"/>
              <a:t> </a:t>
            </a:r>
            <a:r>
              <a:rPr lang="en-US" noProof="0" dirty="0" err="1" smtClean="0"/>
              <a:t>nivel</a:t>
            </a:r>
            <a:endParaRPr lang="en-US" noProof="0" dirty="0"/>
          </a:p>
        </p:txBody>
      </p:sp>
      <p:sp>
        <p:nvSpPr>
          <p:cNvPr id="8" name="16 Marcador de texto"/>
          <p:cNvSpPr>
            <a:spLocks noGrp="1"/>
          </p:cNvSpPr>
          <p:nvPr>
            <p:ph type="body" sz="quarter" idx="15"/>
          </p:nvPr>
        </p:nvSpPr>
        <p:spPr>
          <a:xfrm>
            <a:off x="180713" y="8656"/>
            <a:ext cx="9725287" cy="324000"/>
          </a:xfrm>
          <a:prstGeom prst="rect">
            <a:avLst/>
          </a:prstGeom>
        </p:spPr>
        <p:txBody>
          <a:bodyPr/>
          <a:lstStyle>
            <a:lvl1pPr>
              <a:buNone/>
              <a:defRPr lang="es-ES" sz="1600" b="1" kern="1200" cap="all" baseline="0" dirty="0" smtClean="0">
                <a:solidFill>
                  <a:schemeClr val="bg1">
                    <a:lumMod val="9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5"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354180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7"/>
            <a:ext cx="84201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185110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S">
    <p:spTree>
      <p:nvGrpSpPr>
        <p:cNvPr id="1" name=""/>
        <p:cNvGrpSpPr/>
        <p:nvPr/>
      </p:nvGrpSpPr>
      <p:grpSpPr>
        <a:xfrm>
          <a:off x="0" y="0"/>
          <a:ext cx="0" cy="0"/>
          <a:chOff x="0" y="0"/>
          <a:chExt cx="0" cy="0"/>
        </a:xfrm>
      </p:grpSpPr>
      <p:sp>
        <p:nvSpPr>
          <p:cNvPr id="4" name="4 Rectángulo"/>
          <p:cNvSpPr/>
          <p:nvPr userDrawn="1"/>
        </p:nvSpPr>
        <p:spPr>
          <a:xfrm>
            <a:off x="1442906" y="6597650"/>
            <a:ext cx="8463094" cy="179388"/>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a:solidFill>
                <a:prstClr val="white"/>
              </a:solidFill>
              <a:latin typeface="Arial" pitchFamily="34" charset="0"/>
              <a:cs typeface="Arial" pitchFamily="34" charset="0"/>
            </a:endParaRPr>
          </a:p>
        </p:txBody>
      </p:sp>
      <p:sp>
        <p:nvSpPr>
          <p:cNvPr id="5" name="5 Rectángulo"/>
          <p:cNvSpPr/>
          <p:nvPr userDrawn="1"/>
        </p:nvSpPr>
        <p:spPr>
          <a:xfrm>
            <a:off x="-3436" y="1588"/>
            <a:ext cx="9909440" cy="323850"/>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6 CuadroTexto"/>
          <p:cNvSpPr txBox="1"/>
          <p:nvPr userDrawn="1"/>
        </p:nvSpPr>
        <p:spPr>
          <a:xfrm>
            <a:off x="171983" y="-6350"/>
            <a:ext cx="1972602" cy="339725"/>
          </a:xfrm>
          <a:prstGeom prst="rect">
            <a:avLst/>
          </a:prstGeom>
          <a:noFill/>
        </p:spPr>
        <p:txBody>
          <a:bodyPr>
            <a:spAutoFit/>
          </a:bodyPr>
          <a:lstStyle/>
          <a:p>
            <a:pPr>
              <a:defRPr/>
            </a:pPr>
            <a:r>
              <a:rPr lang="en-US" sz="1600" b="1" dirty="0">
                <a:solidFill>
                  <a:prstClr val="white">
                    <a:lumMod val="95000"/>
                  </a:prstClr>
                </a:solidFill>
                <a:latin typeface="Arial" pitchFamily="34" charset="0"/>
                <a:cs typeface="Arial" pitchFamily="34" charset="0"/>
              </a:rPr>
              <a:t>CONCLUSIONS</a:t>
            </a:r>
          </a:p>
        </p:txBody>
      </p:sp>
      <p:sp>
        <p:nvSpPr>
          <p:cNvPr id="21" name="20 Marcador de texto"/>
          <p:cNvSpPr>
            <a:spLocks noGrp="1"/>
          </p:cNvSpPr>
          <p:nvPr>
            <p:ph type="body" sz="quarter" idx="12"/>
          </p:nvPr>
        </p:nvSpPr>
        <p:spPr>
          <a:xfrm>
            <a:off x="194471" y="764704"/>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smtClean="0"/>
              <a:t>Haga clic para modificar el estilo de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endParaRPr lang="en-US" noProof="0"/>
          </a:p>
        </p:txBody>
      </p:sp>
      <p:sp>
        <p:nvSpPr>
          <p:cNvPr id="8"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3944586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95300" y="1600206"/>
            <a:ext cx="89154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95300" y="6356357"/>
            <a:ext cx="2311400" cy="365125"/>
          </a:xfrm>
          <a:prstGeom prst="rect">
            <a:avLst/>
          </a:prstGeom>
        </p:spPr>
        <p:txBody>
          <a:bodyPr/>
          <a:lstStyle>
            <a:lvl1pPr fontAlgn="auto">
              <a:spcBef>
                <a:spcPts val="0"/>
              </a:spcBef>
              <a:spcAft>
                <a:spcPts val="0"/>
              </a:spcAft>
              <a:defRPr>
                <a:latin typeface="+mn-lt"/>
                <a:cs typeface="+mn-cs"/>
              </a:defRPr>
            </a:lvl1pPr>
          </a:lstStyle>
          <a:p>
            <a:pPr>
              <a:defRPr/>
            </a:pPr>
            <a:fld id="{A3A174ED-59E0-43ED-8DBD-B5CD23DBAF1F}" type="datetimeFigureOut">
              <a:rPr lang="es-ES">
                <a:solidFill>
                  <a:prstClr val="black"/>
                </a:solidFill>
              </a:rPr>
              <a:pPr>
                <a:defRPr/>
              </a:pPr>
              <a:t>15/01/2015</a:t>
            </a:fld>
            <a:endParaRPr lang="es-ES">
              <a:solidFill>
                <a:prstClr val="black"/>
              </a:solidFill>
            </a:endParaRPr>
          </a:p>
        </p:txBody>
      </p:sp>
      <p:sp>
        <p:nvSpPr>
          <p:cNvPr id="5" name="4 Marcador de pie de página"/>
          <p:cNvSpPr>
            <a:spLocks noGrp="1"/>
          </p:cNvSpPr>
          <p:nvPr>
            <p:ph type="ftr" sz="quarter" idx="11"/>
          </p:nvPr>
        </p:nvSpPr>
        <p:spPr>
          <a:xfrm>
            <a:off x="3384550" y="6356357"/>
            <a:ext cx="31369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solidFill>
                <a:prstClr val="black"/>
              </a:solidFill>
            </a:endParaRPr>
          </a:p>
        </p:txBody>
      </p:sp>
      <p:sp>
        <p:nvSpPr>
          <p:cNvPr id="6" name="5 Marcador de número de diapositiva"/>
          <p:cNvSpPr>
            <a:spLocks noGrp="1"/>
          </p:cNvSpPr>
          <p:nvPr>
            <p:ph type="sldNum" sz="quarter" idx="12"/>
          </p:nvPr>
        </p:nvSpPr>
        <p:spPr>
          <a:xfrm>
            <a:off x="7099300" y="6356357"/>
            <a:ext cx="2311400" cy="365125"/>
          </a:xfrm>
          <a:prstGeom prst="rect">
            <a:avLst/>
          </a:prstGeom>
        </p:spPr>
        <p:txBody>
          <a:bodyPr/>
          <a:lstStyle>
            <a:lvl1pPr fontAlgn="auto">
              <a:spcBef>
                <a:spcPts val="0"/>
              </a:spcBef>
              <a:spcAft>
                <a:spcPts val="0"/>
              </a:spcAft>
              <a:defRPr>
                <a:latin typeface="+mn-lt"/>
                <a:cs typeface="+mn-cs"/>
              </a:defRPr>
            </a:lvl1pPr>
          </a:lstStyle>
          <a:p>
            <a:pPr>
              <a:defRPr/>
            </a:pPr>
            <a:fld id="{44A6FF4B-5F37-4E6E-B462-4FDAA6C43CFD}"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xmlns="" val="1017394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356358"/>
            <a:ext cx="2228850" cy="365125"/>
          </a:xfrm>
          <a:prstGeom prst="rect">
            <a:avLst/>
          </a:prstGeom>
        </p:spPr>
        <p:txBody>
          <a:bodyPr/>
          <a:lstStyle/>
          <a:p>
            <a:pPr fontAlgn="base">
              <a:spcBef>
                <a:spcPct val="0"/>
              </a:spcBef>
              <a:spcAft>
                <a:spcPct val="0"/>
              </a:spcAft>
            </a:pPr>
            <a:fld id="{1FF89C02-83CA-4493-9E90-DE0F43CC5EF0}" type="datetimeFigureOut">
              <a:rPr lang="en-GB" smtClean="0">
                <a:solidFill>
                  <a:prstClr val="black">
                    <a:tint val="75000"/>
                  </a:prstClr>
                </a:solidFill>
                <a:latin typeface="Arial" charset="0"/>
                <a:cs typeface="Arial" charset="0"/>
              </a:rPr>
              <a:pPr fontAlgn="base">
                <a:spcBef>
                  <a:spcPct val="0"/>
                </a:spcBef>
                <a:spcAft>
                  <a:spcPct val="0"/>
                </a:spcAft>
              </a:pPr>
              <a:t>15/01/2015</a:t>
            </a:fld>
            <a:endParaRPr lang="en-GB">
              <a:solidFill>
                <a:prstClr val="black">
                  <a:tint val="75000"/>
                </a:prstClr>
              </a:solidFill>
              <a:latin typeface="Arial" charset="0"/>
              <a:cs typeface="Arial" charset="0"/>
            </a:endParaRPr>
          </a:p>
        </p:txBody>
      </p:sp>
      <p:sp>
        <p:nvSpPr>
          <p:cNvPr id="3" name="Footer Placeholder 2"/>
          <p:cNvSpPr>
            <a:spLocks noGrp="1"/>
          </p:cNvSpPr>
          <p:nvPr>
            <p:ph type="ftr" sz="quarter" idx="11"/>
          </p:nvPr>
        </p:nvSpPr>
        <p:spPr>
          <a:xfrm>
            <a:off x="3281366" y="6356358"/>
            <a:ext cx="3343275" cy="365125"/>
          </a:xfrm>
          <a:prstGeom prst="rect">
            <a:avLst/>
          </a:prstGeom>
        </p:spPr>
        <p:txBody>
          <a:bodyPr/>
          <a:lstStyle/>
          <a:p>
            <a:pPr fontAlgn="base">
              <a:spcBef>
                <a:spcPct val="0"/>
              </a:spcBef>
              <a:spcAft>
                <a:spcPct val="0"/>
              </a:spcAft>
            </a:pPr>
            <a:endParaRPr lang="en-GB">
              <a:solidFill>
                <a:prstClr val="black">
                  <a:tint val="75000"/>
                </a:prstClr>
              </a:solidFill>
              <a:latin typeface="Arial" charset="0"/>
              <a:cs typeface="Arial" charset="0"/>
            </a:endParaRPr>
          </a:p>
        </p:txBody>
      </p:sp>
      <p:sp>
        <p:nvSpPr>
          <p:cNvPr id="4" name="Slide Number Placeholder 3"/>
          <p:cNvSpPr>
            <a:spLocks noGrp="1"/>
          </p:cNvSpPr>
          <p:nvPr>
            <p:ph type="sldNum" sz="quarter" idx="12"/>
          </p:nvPr>
        </p:nvSpPr>
        <p:spPr>
          <a:xfrm>
            <a:off x="6996113" y="6356358"/>
            <a:ext cx="2228850" cy="365125"/>
          </a:xfrm>
          <a:prstGeom prst="rect">
            <a:avLst/>
          </a:prstGeom>
        </p:spPr>
        <p:txBody>
          <a:bodyPr/>
          <a:lstStyle/>
          <a:p>
            <a:pPr fontAlgn="base">
              <a:spcBef>
                <a:spcPct val="0"/>
              </a:spcBef>
              <a:spcAft>
                <a:spcPct val="0"/>
              </a:spcAft>
            </a:pPr>
            <a:fld id="{103055DB-84A6-4B4B-BE8F-CAE1FFDA6658}" type="slidenum">
              <a:rPr lang="en-GB" smtClean="0">
                <a:solidFill>
                  <a:prstClr val="black">
                    <a:tint val="75000"/>
                  </a:prstClr>
                </a:solidFill>
                <a:latin typeface="Arial" charset="0"/>
                <a:cs typeface="Arial" charset="0"/>
              </a:rPr>
              <a:pPr fontAlgn="base">
                <a:spcBef>
                  <a:spcPct val="0"/>
                </a:spcBef>
                <a:spcAft>
                  <a:spcPct val="0"/>
                </a:spcAft>
              </a:pPr>
              <a:t>‹Nº›</a:t>
            </a:fld>
            <a:endParaRPr lang="en-GB">
              <a:solidFill>
                <a:prstClr val="black">
                  <a:tint val="75000"/>
                </a:prstClr>
              </a:solidFill>
              <a:latin typeface="Arial" charset="0"/>
              <a:cs typeface="Arial" charset="0"/>
            </a:endParaRPr>
          </a:p>
        </p:txBody>
      </p:sp>
    </p:spTree>
    <p:extLst>
      <p:ext uri="{BB962C8B-B14F-4D97-AF65-F5344CB8AC3E}">
        <p14:creationId xmlns:p14="http://schemas.microsoft.com/office/powerpoint/2010/main" xmlns="" val="1380315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C6D8D6"/>
        </a:solidFill>
        <a:effectLst/>
      </p:bgPr>
    </p:bg>
    <p:spTree>
      <p:nvGrpSpPr>
        <p:cNvPr id="1" name=""/>
        <p:cNvGrpSpPr/>
        <p:nvPr/>
      </p:nvGrpSpPr>
      <p:grpSpPr>
        <a:xfrm>
          <a:off x="0" y="0"/>
          <a:ext cx="0" cy="0"/>
          <a:chOff x="0" y="0"/>
          <a:chExt cx="0" cy="0"/>
        </a:xfrm>
      </p:grpSpPr>
      <p:sp>
        <p:nvSpPr>
          <p:cNvPr id="6" name="25 Rectángulo"/>
          <p:cNvSpPr/>
          <p:nvPr userDrawn="1"/>
        </p:nvSpPr>
        <p:spPr>
          <a:xfrm>
            <a:off x="0" y="0"/>
            <a:ext cx="9906000" cy="299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6 Rectángulo"/>
          <p:cNvSpPr/>
          <p:nvPr userDrawn="1"/>
        </p:nvSpPr>
        <p:spPr>
          <a:xfrm>
            <a:off x="0" y="144464"/>
            <a:ext cx="9906000" cy="314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8 Rectángulo"/>
          <p:cNvSpPr/>
          <p:nvPr userDrawn="1"/>
        </p:nvSpPr>
        <p:spPr>
          <a:xfrm>
            <a:off x="-3440" y="3284539"/>
            <a:ext cx="9906000" cy="649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9" name="13 Rectángulo"/>
          <p:cNvSpPr/>
          <p:nvPr userDrawn="1"/>
        </p:nvSpPr>
        <p:spPr>
          <a:xfrm>
            <a:off x="0" y="6381750"/>
            <a:ext cx="9906000" cy="4762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10" name="Picture 2" descr="D:\ARC\Proyectos\Semanco\documents\logos\Artwork\For Web, Powerpoint, Desktop Print\Gifs\SEMANCO logo 72 RGB NL.gif"/>
          <p:cNvPicPr>
            <a:picLocks noChangeAspect="1" noChangeArrowheads="1"/>
          </p:cNvPicPr>
          <p:nvPr userDrawn="1"/>
        </p:nvPicPr>
        <p:blipFill>
          <a:blip r:embed="rId2" cstate="screen"/>
          <a:srcRect/>
          <a:stretch>
            <a:fillRect/>
          </a:stretch>
        </p:blipFill>
        <p:spPr bwMode="auto">
          <a:xfrm>
            <a:off x="116949" y="2708282"/>
            <a:ext cx="3577167" cy="517525"/>
          </a:xfrm>
          <a:prstGeom prst="rect">
            <a:avLst/>
          </a:prstGeom>
          <a:noFill/>
          <a:ln w="9525">
            <a:noFill/>
            <a:miter lim="800000"/>
            <a:headEnd/>
            <a:tailEnd/>
          </a:ln>
        </p:spPr>
      </p:pic>
      <p:sp>
        <p:nvSpPr>
          <p:cNvPr id="17" name="16 Marcador de texto"/>
          <p:cNvSpPr>
            <a:spLocks noGrp="1"/>
          </p:cNvSpPr>
          <p:nvPr>
            <p:ph type="body" sz="quarter" idx="13"/>
          </p:nvPr>
        </p:nvSpPr>
        <p:spPr>
          <a:xfrm>
            <a:off x="116466" y="3429000"/>
            <a:ext cx="9711529" cy="504254"/>
          </a:xfrm>
          <a:prstGeom prst="rect">
            <a:avLst/>
          </a:prstGeom>
        </p:spPr>
        <p:txBody>
          <a:bodyPr/>
          <a:lstStyle>
            <a:lvl1pPr algn="l">
              <a:buNone/>
              <a:defRPr lang="es-ES" sz="2000" b="1" kern="1200" cap="none" baseline="0" smtClean="0">
                <a:solidFill>
                  <a:schemeClr val="tx1">
                    <a:lumMod val="75000"/>
                    <a:lumOff val="2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19" name="18 Marcador de texto"/>
          <p:cNvSpPr>
            <a:spLocks noGrp="1"/>
          </p:cNvSpPr>
          <p:nvPr>
            <p:ph type="body" sz="quarter" idx="14"/>
          </p:nvPr>
        </p:nvSpPr>
        <p:spPr>
          <a:xfrm>
            <a:off x="116465" y="4077072"/>
            <a:ext cx="9517057" cy="23762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s-ES" sz="1400" b="1" i="1" kern="1200" baseline="0" dirty="0" smtClean="0">
                <a:solidFill>
                  <a:schemeClr val="tx1">
                    <a:lumMod val="65000"/>
                    <a:lumOff val="35000"/>
                  </a:schemeClr>
                </a:solidFill>
                <a:latin typeface="Arial" pitchFamily="34" charset="0"/>
                <a:ea typeface="+mn-ea"/>
                <a:cs typeface="Arial" pitchFamily="34" charset="0"/>
              </a:defRPr>
            </a:lvl1pPr>
            <a:lvl2pPr>
              <a:buNone/>
              <a:defRPr lang="es-ES" sz="1400" b="1" kern="1200" dirty="0" smtClean="0">
                <a:solidFill>
                  <a:schemeClr val="tx1">
                    <a:lumMod val="65000"/>
                    <a:lumOff val="35000"/>
                  </a:schemeClr>
                </a:solidFill>
                <a:latin typeface="Arial" pitchFamily="34" charset="0"/>
                <a:ea typeface="+mn-ea"/>
                <a:cs typeface="Arial" pitchFamily="34" charset="0"/>
              </a:defRPr>
            </a:lvl2pPr>
            <a:lvl3pPr>
              <a:buNone/>
              <a:defRPr lang="es-ES" sz="1400" b="1" kern="1200" dirty="0" smtClean="0">
                <a:solidFill>
                  <a:schemeClr val="tx1">
                    <a:lumMod val="65000"/>
                    <a:lumOff val="35000"/>
                  </a:schemeClr>
                </a:solidFill>
                <a:latin typeface="Arial" pitchFamily="34" charset="0"/>
                <a:ea typeface="+mn-ea"/>
                <a:cs typeface="Arial" pitchFamily="34" charset="0"/>
              </a:defRPr>
            </a:lvl3pPr>
            <a:lvl4pPr>
              <a:buNone/>
              <a:defRPr lang="es-ES" sz="1400" b="1" kern="1200" dirty="0" smtClean="0">
                <a:solidFill>
                  <a:schemeClr val="tx1">
                    <a:lumMod val="65000"/>
                    <a:lumOff val="35000"/>
                  </a:schemeClr>
                </a:solidFill>
                <a:latin typeface="Arial" pitchFamily="34" charset="0"/>
                <a:ea typeface="+mn-ea"/>
                <a:cs typeface="Arial" pitchFamily="34" charset="0"/>
              </a:defRPr>
            </a:lvl4pPr>
            <a:lvl5pPr>
              <a:buNone/>
              <a:defRPr lang="es-ES" sz="1400" b="1" kern="1200" dirty="0" smtClean="0">
                <a:solidFill>
                  <a:schemeClr val="tx1">
                    <a:lumMod val="65000"/>
                    <a:lumOff val="35000"/>
                  </a:schemeClr>
                </a:solidFill>
                <a:latin typeface="Arial" pitchFamily="34" charset="0"/>
                <a:ea typeface="+mn-ea"/>
                <a:cs typeface="Arial" pitchFamily="34" charset="0"/>
              </a:defRPr>
            </a:lvl5pPr>
          </a:lstStyle>
          <a:p>
            <a:pPr lvl="0"/>
            <a:r>
              <a:rPr lang="es-ES" noProof="0" dirty="0" smtClean="0"/>
              <a:t>Haga clic para modificar el estilo de texto del patrón</a:t>
            </a:r>
          </a:p>
          <a:p>
            <a:pPr lvl="1"/>
            <a:r>
              <a:rPr lang="es-ES" noProof="0" dirty="0" smtClean="0"/>
              <a:t>Segundo nivel</a:t>
            </a:r>
          </a:p>
          <a:p>
            <a:pPr lvl="2"/>
            <a:r>
              <a:rPr lang="es-ES" noProof="0" dirty="0" smtClean="0"/>
              <a:t>Tercer nivel</a:t>
            </a:r>
          </a:p>
          <a:p>
            <a:pPr lvl="3"/>
            <a:r>
              <a:rPr lang="es-ES" noProof="0" dirty="0" smtClean="0"/>
              <a:t>Cuarto nivel</a:t>
            </a:r>
          </a:p>
          <a:p>
            <a:pPr lvl="4"/>
            <a:r>
              <a:rPr lang="es-ES" noProof="0" dirty="0" smtClean="0"/>
              <a:t>Quinto nivel</a:t>
            </a:r>
            <a:endParaRPr lang="en-US" noProof="0" dirty="0" smtClean="0"/>
          </a:p>
        </p:txBody>
      </p:sp>
      <p:sp>
        <p:nvSpPr>
          <p:cNvPr id="22" name="16 Marcador de texto"/>
          <p:cNvSpPr>
            <a:spLocks noGrp="1"/>
          </p:cNvSpPr>
          <p:nvPr>
            <p:ph type="body" sz="quarter" idx="15"/>
          </p:nvPr>
        </p:nvSpPr>
        <p:spPr>
          <a:xfrm>
            <a:off x="116466" y="6443620"/>
            <a:ext cx="4056451" cy="414387"/>
          </a:xfrm>
          <a:prstGeom prst="rect">
            <a:avLst/>
          </a:prstGeom>
        </p:spPr>
        <p:txBody>
          <a:bodyPr/>
          <a:lstStyle>
            <a:lvl1pPr>
              <a:buNone/>
              <a:defRPr lang="es-ES" sz="1800" b="1" kern="1200" cap="all" baseline="0" dirty="0" smtClean="0">
                <a:solidFill>
                  <a:schemeClr val="bg1"/>
                </a:solidFill>
                <a:latin typeface="+mn-lt"/>
                <a:ea typeface="+mn-ea"/>
                <a:cs typeface="+mn-cs"/>
              </a:defRPr>
            </a:lvl1pPr>
          </a:lstStyle>
          <a:p>
            <a:pPr lvl="0"/>
            <a:r>
              <a:rPr lang="es-ES" noProof="0" dirty="0" smtClean="0"/>
              <a:t>Haga clic para modificar el estilo de texto del patrón</a:t>
            </a:r>
          </a:p>
        </p:txBody>
      </p:sp>
      <p:sp>
        <p:nvSpPr>
          <p:cNvPr id="25" name="16 Marcador de texto"/>
          <p:cNvSpPr>
            <a:spLocks noGrp="1"/>
          </p:cNvSpPr>
          <p:nvPr>
            <p:ph type="body" sz="quarter" idx="16"/>
          </p:nvPr>
        </p:nvSpPr>
        <p:spPr>
          <a:xfrm>
            <a:off x="2562248" y="6456320"/>
            <a:ext cx="7343752" cy="414387"/>
          </a:xfrm>
          <a:prstGeom prst="rect">
            <a:avLst/>
          </a:prstGeom>
        </p:spPr>
        <p:txBody>
          <a:bodyPr/>
          <a:lstStyle>
            <a:lvl1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lang="es-ES" sz="1600" kern="1200" dirty="0" smtClean="0">
                <a:solidFill>
                  <a:schemeClr val="bg1"/>
                </a:solidFill>
                <a:latin typeface="+mn-lt"/>
                <a:ea typeface="+mn-ea"/>
                <a:cs typeface="+mn-cs"/>
              </a:defRPr>
            </a:lvl1pPr>
          </a:lstStyle>
          <a:p>
            <a:pPr lvl="0"/>
            <a:r>
              <a:rPr lang="es-ES" noProof="0" dirty="0" err="1" smtClean="0"/>
              <a:t>Haga clic para modificar el estilo de texto del patrón</a:t>
            </a:r>
          </a:p>
        </p:txBody>
      </p:sp>
    </p:spTree>
    <p:extLst>
      <p:ext uri="{BB962C8B-B14F-4D97-AF65-F5344CB8AC3E}">
        <p14:creationId xmlns:p14="http://schemas.microsoft.com/office/powerpoint/2010/main" xmlns="" val="352124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s (Summary)">
    <p:spTree>
      <p:nvGrpSpPr>
        <p:cNvPr id="1" name=""/>
        <p:cNvGrpSpPr/>
        <p:nvPr/>
      </p:nvGrpSpPr>
      <p:grpSpPr>
        <a:xfrm>
          <a:off x="0" y="0"/>
          <a:ext cx="0" cy="0"/>
          <a:chOff x="0" y="0"/>
          <a:chExt cx="0" cy="0"/>
        </a:xfrm>
      </p:grpSpPr>
      <p:sp>
        <p:nvSpPr>
          <p:cNvPr id="4" name="8 Rectángulo"/>
          <p:cNvSpPr/>
          <p:nvPr userDrawn="1"/>
        </p:nvSpPr>
        <p:spPr>
          <a:xfrm>
            <a:off x="1442906" y="6597650"/>
            <a:ext cx="8463094" cy="179388"/>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 sz="1200" dirty="0">
                <a:solidFill>
                  <a:prstClr val="white"/>
                </a:solidFill>
                <a:latin typeface="Arial" pitchFamily="34" charset="0"/>
                <a:cs typeface="Arial" pitchFamily="34" charset="0"/>
              </a:rPr>
              <a:t>    </a:t>
            </a:r>
          </a:p>
        </p:txBody>
      </p:sp>
      <p:sp>
        <p:nvSpPr>
          <p:cNvPr id="5" name="10 Rectángulo"/>
          <p:cNvSpPr/>
          <p:nvPr userDrawn="1"/>
        </p:nvSpPr>
        <p:spPr>
          <a:xfrm>
            <a:off x="-3436" y="1588"/>
            <a:ext cx="9909440" cy="323850"/>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solidFill>
                <a:prstClr val="white"/>
              </a:solidFill>
            </a:endParaRPr>
          </a:p>
        </p:txBody>
      </p:sp>
      <p:sp>
        <p:nvSpPr>
          <p:cNvPr id="6" name="11 CuadroTexto"/>
          <p:cNvSpPr txBox="1"/>
          <p:nvPr userDrawn="1"/>
        </p:nvSpPr>
        <p:spPr>
          <a:xfrm>
            <a:off x="173703" y="-6350"/>
            <a:ext cx="2204773" cy="339725"/>
          </a:xfrm>
          <a:prstGeom prst="rect">
            <a:avLst/>
          </a:prstGeom>
          <a:noFill/>
        </p:spPr>
        <p:txBody>
          <a:bodyPr>
            <a:spAutoFit/>
          </a:bodyPr>
          <a:lstStyle/>
          <a:p>
            <a:pPr>
              <a:defRPr/>
            </a:pPr>
            <a:r>
              <a:rPr lang="es-ES_tradnl" sz="1600" b="1" dirty="0">
                <a:solidFill>
                  <a:prstClr val="white">
                    <a:lumMod val="95000"/>
                  </a:prstClr>
                </a:solidFill>
                <a:latin typeface="Arial" pitchFamily="34" charset="0"/>
                <a:cs typeface="Arial" pitchFamily="34" charset="0"/>
              </a:rPr>
              <a:t>CONTENTS</a:t>
            </a:r>
            <a:endParaRPr lang="es-ES" sz="1600" b="1" dirty="0">
              <a:solidFill>
                <a:prstClr val="white">
                  <a:lumMod val="95000"/>
                </a:prstClr>
              </a:solidFill>
              <a:latin typeface="Arial" pitchFamily="34" charset="0"/>
              <a:cs typeface="Arial" pitchFamily="34" charset="0"/>
            </a:endParaRPr>
          </a:p>
        </p:txBody>
      </p:sp>
      <p:sp>
        <p:nvSpPr>
          <p:cNvPr id="21" name="20 Marcador de texto"/>
          <p:cNvSpPr>
            <a:spLocks noGrp="1"/>
          </p:cNvSpPr>
          <p:nvPr>
            <p:ph type="body" sz="quarter" idx="12"/>
          </p:nvPr>
        </p:nvSpPr>
        <p:spPr>
          <a:xfrm>
            <a:off x="350491" y="620688"/>
            <a:ext cx="9049005"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26"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985703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21" name="20 Marcador de texto"/>
          <p:cNvSpPr>
            <a:spLocks noGrp="1"/>
          </p:cNvSpPr>
          <p:nvPr>
            <p:ph type="body" sz="quarter" idx="12"/>
          </p:nvPr>
        </p:nvSpPr>
        <p:spPr>
          <a:xfrm>
            <a:off x="194471" y="692696"/>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dirty="0" err="1" smtClean="0"/>
              <a:t>Haga</a:t>
            </a:r>
            <a:r>
              <a:rPr lang="en-US" noProof="0" dirty="0" smtClean="0"/>
              <a:t> </a:t>
            </a:r>
            <a:r>
              <a:rPr lang="en-US" noProof="0" dirty="0" err="1" smtClean="0"/>
              <a:t>clic</a:t>
            </a:r>
            <a:r>
              <a:rPr lang="en-US" noProof="0" dirty="0" smtClean="0"/>
              <a:t> </a:t>
            </a:r>
            <a:r>
              <a:rPr lang="en-US" noProof="0" dirty="0" err="1" smtClean="0"/>
              <a:t>para</a:t>
            </a:r>
            <a:r>
              <a:rPr lang="en-US" noProof="0" dirty="0" smtClean="0"/>
              <a:t> </a:t>
            </a:r>
            <a:r>
              <a:rPr lang="en-US" noProof="0" dirty="0" err="1" smtClean="0"/>
              <a:t>modificar</a:t>
            </a:r>
            <a:r>
              <a:rPr lang="en-US" noProof="0" dirty="0" smtClean="0"/>
              <a:t> el </a:t>
            </a:r>
            <a:r>
              <a:rPr lang="en-US" noProof="0" dirty="0" err="1" smtClean="0"/>
              <a:t>estilo</a:t>
            </a:r>
            <a:r>
              <a:rPr lang="en-US" noProof="0" dirty="0" smtClean="0"/>
              <a:t> de </a:t>
            </a:r>
            <a:r>
              <a:rPr lang="en-US" noProof="0" dirty="0" err="1" smtClean="0"/>
              <a:t>texto</a:t>
            </a:r>
            <a:r>
              <a:rPr lang="en-US" noProof="0" dirty="0" smtClean="0"/>
              <a:t> del </a:t>
            </a:r>
            <a:r>
              <a:rPr lang="en-US" noProof="0" dirty="0" err="1" smtClean="0"/>
              <a:t>patrón</a:t>
            </a:r>
            <a:endParaRPr lang="en-US" noProof="0" dirty="0" smtClean="0"/>
          </a:p>
          <a:p>
            <a:pPr lvl="1"/>
            <a:r>
              <a:rPr lang="en-US" noProof="0" dirty="0" smtClean="0"/>
              <a:t>Segundo </a:t>
            </a:r>
            <a:r>
              <a:rPr lang="en-US" noProof="0" dirty="0" err="1" smtClean="0"/>
              <a:t>nivel</a:t>
            </a:r>
            <a:endParaRPr lang="en-US" noProof="0" dirty="0" smtClean="0"/>
          </a:p>
          <a:p>
            <a:pPr lvl="2"/>
            <a:r>
              <a:rPr lang="en-US" noProof="0" dirty="0" err="1" smtClean="0"/>
              <a:t>Tercer</a:t>
            </a:r>
            <a:r>
              <a:rPr lang="en-US" noProof="0" dirty="0" smtClean="0"/>
              <a:t> </a:t>
            </a:r>
            <a:r>
              <a:rPr lang="en-US" noProof="0" dirty="0" err="1" smtClean="0"/>
              <a:t>nivel</a:t>
            </a:r>
            <a:endParaRPr lang="en-US" noProof="0" dirty="0" smtClean="0"/>
          </a:p>
          <a:p>
            <a:pPr lvl="3"/>
            <a:r>
              <a:rPr lang="en-US" noProof="0" dirty="0" smtClean="0"/>
              <a:t>Cuarto </a:t>
            </a:r>
            <a:r>
              <a:rPr lang="en-US" noProof="0" dirty="0" err="1" smtClean="0"/>
              <a:t>nivel</a:t>
            </a:r>
            <a:endParaRPr lang="en-US" noProof="0" dirty="0" smtClean="0"/>
          </a:p>
          <a:p>
            <a:pPr lvl="4"/>
            <a:r>
              <a:rPr lang="en-US" noProof="0" dirty="0" err="1" smtClean="0"/>
              <a:t>Quinto</a:t>
            </a:r>
            <a:r>
              <a:rPr lang="en-US" noProof="0" dirty="0" smtClean="0"/>
              <a:t> </a:t>
            </a:r>
            <a:r>
              <a:rPr lang="en-US" noProof="0" dirty="0" err="1" smtClean="0"/>
              <a:t>nivel</a:t>
            </a:r>
            <a:endParaRPr lang="en-US" noProof="0" dirty="0"/>
          </a:p>
        </p:txBody>
      </p:sp>
      <p:sp>
        <p:nvSpPr>
          <p:cNvPr id="8" name="16 Marcador de texto"/>
          <p:cNvSpPr>
            <a:spLocks noGrp="1"/>
          </p:cNvSpPr>
          <p:nvPr>
            <p:ph type="body" sz="quarter" idx="15"/>
          </p:nvPr>
        </p:nvSpPr>
        <p:spPr>
          <a:xfrm>
            <a:off x="180713" y="8656"/>
            <a:ext cx="9725287" cy="324000"/>
          </a:xfrm>
          <a:prstGeom prst="rect">
            <a:avLst/>
          </a:prstGeom>
        </p:spPr>
        <p:txBody>
          <a:bodyPr/>
          <a:lstStyle>
            <a:lvl1pPr>
              <a:buNone/>
              <a:defRPr lang="es-ES" sz="1600" b="1" kern="1200" cap="all" baseline="0" dirty="0" smtClean="0">
                <a:solidFill>
                  <a:schemeClr val="bg1">
                    <a:lumMod val="9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5"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1934373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CLUSIONS">
    <p:spTree>
      <p:nvGrpSpPr>
        <p:cNvPr id="1" name=""/>
        <p:cNvGrpSpPr/>
        <p:nvPr/>
      </p:nvGrpSpPr>
      <p:grpSpPr>
        <a:xfrm>
          <a:off x="0" y="0"/>
          <a:ext cx="0" cy="0"/>
          <a:chOff x="0" y="0"/>
          <a:chExt cx="0" cy="0"/>
        </a:xfrm>
      </p:grpSpPr>
      <p:sp>
        <p:nvSpPr>
          <p:cNvPr id="4" name="4 Rectángulo"/>
          <p:cNvSpPr/>
          <p:nvPr userDrawn="1"/>
        </p:nvSpPr>
        <p:spPr>
          <a:xfrm>
            <a:off x="1442906" y="6597650"/>
            <a:ext cx="8463094" cy="179388"/>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a:solidFill>
                <a:prstClr val="white"/>
              </a:solidFill>
              <a:latin typeface="Arial" pitchFamily="34" charset="0"/>
              <a:cs typeface="Arial" pitchFamily="34" charset="0"/>
            </a:endParaRPr>
          </a:p>
        </p:txBody>
      </p:sp>
      <p:sp>
        <p:nvSpPr>
          <p:cNvPr id="5" name="5 Rectángulo"/>
          <p:cNvSpPr/>
          <p:nvPr userDrawn="1"/>
        </p:nvSpPr>
        <p:spPr>
          <a:xfrm>
            <a:off x="-3436" y="1588"/>
            <a:ext cx="9909440" cy="323850"/>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6 CuadroTexto"/>
          <p:cNvSpPr txBox="1"/>
          <p:nvPr userDrawn="1"/>
        </p:nvSpPr>
        <p:spPr>
          <a:xfrm>
            <a:off x="171983" y="-6350"/>
            <a:ext cx="1972602" cy="339725"/>
          </a:xfrm>
          <a:prstGeom prst="rect">
            <a:avLst/>
          </a:prstGeom>
          <a:noFill/>
        </p:spPr>
        <p:txBody>
          <a:bodyPr>
            <a:spAutoFit/>
          </a:bodyPr>
          <a:lstStyle/>
          <a:p>
            <a:pPr>
              <a:defRPr/>
            </a:pPr>
            <a:r>
              <a:rPr lang="en-US" sz="1600" b="1" dirty="0">
                <a:solidFill>
                  <a:prstClr val="white">
                    <a:lumMod val="95000"/>
                  </a:prstClr>
                </a:solidFill>
                <a:latin typeface="Arial" pitchFamily="34" charset="0"/>
                <a:cs typeface="Arial" pitchFamily="34" charset="0"/>
              </a:rPr>
              <a:t>CONCLUSIONS</a:t>
            </a:r>
          </a:p>
        </p:txBody>
      </p:sp>
      <p:sp>
        <p:nvSpPr>
          <p:cNvPr id="21" name="20 Marcador de texto"/>
          <p:cNvSpPr>
            <a:spLocks noGrp="1"/>
          </p:cNvSpPr>
          <p:nvPr>
            <p:ph type="body" sz="quarter" idx="12"/>
          </p:nvPr>
        </p:nvSpPr>
        <p:spPr>
          <a:xfrm>
            <a:off x="194471" y="764704"/>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smtClean="0"/>
              <a:t>Haga clic para modificar el estilo de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endParaRPr lang="en-US" noProof="0"/>
          </a:p>
        </p:txBody>
      </p:sp>
      <p:sp>
        <p:nvSpPr>
          <p:cNvPr id="8" name="16 Marcador de texto"/>
          <p:cNvSpPr>
            <a:spLocks noGrp="1"/>
          </p:cNvSpPr>
          <p:nvPr>
            <p:ph type="body" sz="quarter" idx="16"/>
          </p:nvPr>
        </p:nvSpPr>
        <p:spPr>
          <a:xfrm>
            <a:off x="8954547" y="6563451"/>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extLst>
      <p:ext uri="{BB962C8B-B14F-4D97-AF65-F5344CB8AC3E}">
        <p14:creationId xmlns:p14="http://schemas.microsoft.com/office/powerpoint/2010/main" xmlns="" val="2514929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95300" y="1600206"/>
            <a:ext cx="89154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95300" y="6356357"/>
            <a:ext cx="2311400" cy="365125"/>
          </a:xfrm>
          <a:prstGeom prst="rect">
            <a:avLst/>
          </a:prstGeom>
        </p:spPr>
        <p:txBody>
          <a:bodyPr/>
          <a:lstStyle>
            <a:lvl1pPr fontAlgn="auto">
              <a:spcBef>
                <a:spcPts val="0"/>
              </a:spcBef>
              <a:spcAft>
                <a:spcPts val="0"/>
              </a:spcAft>
              <a:defRPr>
                <a:latin typeface="+mn-lt"/>
                <a:cs typeface="+mn-cs"/>
              </a:defRPr>
            </a:lvl1pPr>
          </a:lstStyle>
          <a:p>
            <a:pPr>
              <a:defRPr/>
            </a:pPr>
            <a:fld id="{A3A174ED-59E0-43ED-8DBD-B5CD23DBAF1F}" type="datetimeFigureOut">
              <a:rPr lang="es-ES">
                <a:solidFill>
                  <a:prstClr val="black"/>
                </a:solidFill>
              </a:rPr>
              <a:pPr>
                <a:defRPr/>
              </a:pPr>
              <a:t>15/01/2015</a:t>
            </a:fld>
            <a:endParaRPr lang="es-ES">
              <a:solidFill>
                <a:prstClr val="black"/>
              </a:solidFill>
            </a:endParaRPr>
          </a:p>
        </p:txBody>
      </p:sp>
      <p:sp>
        <p:nvSpPr>
          <p:cNvPr id="5" name="4 Marcador de pie de página"/>
          <p:cNvSpPr>
            <a:spLocks noGrp="1"/>
          </p:cNvSpPr>
          <p:nvPr>
            <p:ph type="ftr" sz="quarter" idx="11"/>
          </p:nvPr>
        </p:nvSpPr>
        <p:spPr>
          <a:xfrm>
            <a:off x="3384550" y="6356357"/>
            <a:ext cx="31369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solidFill>
                <a:prstClr val="black"/>
              </a:solidFill>
            </a:endParaRPr>
          </a:p>
        </p:txBody>
      </p:sp>
      <p:sp>
        <p:nvSpPr>
          <p:cNvPr id="6" name="5 Marcador de número de diapositiva"/>
          <p:cNvSpPr>
            <a:spLocks noGrp="1"/>
          </p:cNvSpPr>
          <p:nvPr>
            <p:ph type="sldNum" sz="quarter" idx="12"/>
          </p:nvPr>
        </p:nvSpPr>
        <p:spPr>
          <a:xfrm>
            <a:off x="7099300" y="6356357"/>
            <a:ext cx="2311400" cy="365125"/>
          </a:xfrm>
          <a:prstGeom prst="rect">
            <a:avLst/>
          </a:prstGeom>
        </p:spPr>
        <p:txBody>
          <a:bodyPr/>
          <a:lstStyle>
            <a:lvl1pPr fontAlgn="auto">
              <a:spcBef>
                <a:spcPts val="0"/>
              </a:spcBef>
              <a:spcAft>
                <a:spcPts val="0"/>
              </a:spcAft>
              <a:defRPr>
                <a:latin typeface="+mn-lt"/>
                <a:cs typeface="+mn-cs"/>
              </a:defRPr>
            </a:lvl1pPr>
          </a:lstStyle>
          <a:p>
            <a:pPr>
              <a:defRPr/>
            </a:pPr>
            <a:fld id="{44A6FF4B-5F37-4E6E-B462-4FDAA6C43CFD}"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xmlns="" val="2456268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356358"/>
            <a:ext cx="2228850" cy="365125"/>
          </a:xfrm>
          <a:prstGeom prst="rect">
            <a:avLst/>
          </a:prstGeom>
        </p:spPr>
        <p:txBody>
          <a:bodyPr/>
          <a:lstStyle/>
          <a:p>
            <a:pPr fontAlgn="base">
              <a:spcBef>
                <a:spcPct val="0"/>
              </a:spcBef>
              <a:spcAft>
                <a:spcPct val="0"/>
              </a:spcAft>
            </a:pPr>
            <a:fld id="{1FF89C02-83CA-4493-9E90-DE0F43CC5EF0}" type="datetimeFigureOut">
              <a:rPr lang="en-GB" smtClean="0">
                <a:solidFill>
                  <a:prstClr val="black">
                    <a:tint val="75000"/>
                  </a:prstClr>
                </a:solidFill>
                <a:latin typeface="Arial" charset="0"/>
                <a:cs typeface="Arial" charset="0"/>
              </a:rPr>
              <a:pPr fontAlgn="base">
                <a:spcBef>
                  <a:spcPct val="0"/>
                </a:spcBef>
                <a:spcAft>
                  <a:spcPct val="0"/>
                </a:spcAft>
              </a:pPr>
              <a:t>15/01/2015</a:t>
            </a:fld>
            <a:endParaRPr lang="en-GB">
              <a:solidFill>
                <a:prstClr val="black">
                  <a:tint val="75000"/>
                </a:prstClr>
              </a:solidFill>
              <a:latin typeface="Arial" charset="0"/>
              <a:cs typeface="Arial" charset="0"/>
            </a:endParaRPr>
          </a:p>
        </p:txBody>
      </p:sp>
      <p:sp>
        <p:nvSpPr>
          <p:cNvPr id="3" name="Footer Placeholder 2"/>
          <p:cNvSpPr>
            <a:spLocks noGrp="1"/>
          </p:cNvSpPr>
          <p:nvPr>
            <p:ph type="ftr" sz="quarter" idx="11"/>
          </p:nvPr>
        </p:nvSpPr>
        <p:spPr>
          <a:xfrm>
            <a:off x="3281366" y="6356358"/>
            <a:ext cx="3343275" cy="365125"/>
          </a:xfrm>
          <a:prstGeom prst="rect">
            <a:avLst/>
          </a:prstGeom>
        </p:spPr>
        <p:txBody>
          <a:bodyPr/>
          <a:lstStyle/>
          <a:p>
            <a:pPr fontAlgn="base">
              <a:spcBef>
                <a:spcPct val="0"/>
              </a:spcBef>
              <a:spcAft>
                <a:spcPct val="0"/>
              </a:spcAft>
            </a:pPr>
            <a:endParaRPr lang="en-GB">
              <a:solidFill>
                <a:prstClr val="black">
                  <a:tint val="75000"/>
                </a:prstClr>
              </a:solidFill>
              <a:latin typeface="Arial" charset="0"/>
              <a:cs typeface="Arial" charset="0"/>
            </a:endParaRPr>
          </a:p>
        </p:txBody>
      </p:sp>
      <p:sp>
        <p:nvSpPr>
          <p:cNvPr id="4" name="Slide Number Placeholder 3"/>
          <p:cNvSpPr>
            <a:spLocks noGrp="1"/>
          </p:cNvSpPr>
          <p:nvPr>
            <p:ph type="sldNum" sz="quarter" idx="12"/>
          </p:nvPr>
        </p:nvSpPr>
        <p:spPr>
          <a:xfrm>
            <a:off x="6996113" y="6356358"/>
            <a:ext cx="2228850" cy="365125"/>
          </a:xfrm>
          <a:prstGeom prst="rect">
            <a:avLst/>
          </a:prstGeom>
        </p:spPr>
        <p:txBody>
          <a:bodyPr/>
          <a:lstStyle/>
          <a:p>
            <a:pPr fontAlgn="base">
              <a:spcBef>
                <a:spcPct val="0"/>
              </a:spcBef>
              <a:spcAft>
                <a:spcPct val="0"/>
              </a:spcAft>
            </a:pPr>
            <a:fld id="{103055DB-84A6-4B4B-BE8F-CAE1FFDA6658}" type="slidenum">
              <a:rPr lang="en-GB" smtClean="0">
                <a:solidFill>
                  <a:prstClr val="black">
                    <a:tint val="75000"/>
                  </a:prstClr>
                </a:solidFill>
                <a:latin typeface="Arial" charset="0"/>
                <a:cs typeface="Arial" charset="0"/>
              </a:rPr>
              <a:pPr fontAlgn="base">
                <a:spcBef>
                  <a:spcPct val="0"/>
                </a:spcBef>
                <a:spcAft>
                  <a:spcPct val="0"/>
                </a:spcAft>
              </a:pPr>
              <a:t>‹Nº›</a:t>
            </a:fld>
            <a:endParaRPr lang="en-GB">
              <a:solidFill>
                <a:prstClr val="black">
                  <a:tint val="75000"/>
                </a:prstClr>
              </a:solidFill>
              <a:latin typeface="Arial" charset="0"/>
              <a:cs typeface="Arial" charset="0"/>
            </a:endParaRPr>
          </a:p>
        </p:txBody>
      </p:sp>
    </p:spTree>
    <p:extLst>
      <p:ext uri="{BB962C8B-B14F-4D97-AF65-F5344CB8AC3E}">
        <p14:creationId xmlns:p14="http://schemas.microsoft.com/office/powerpoint/2010/main" xmlns="" val="4093072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C6D8D6"/>
        </a:solidFill>
        <a:effectLst/>
      </p:bgPr>
    </p:bg>
    <p:spTree>
      <p:nvGrpSpPr>
        <p:cNvPr id="1" name=""/>
        <p:cNvGrpSpPr/>
        <p:nvPr/>
      </p:nvGrpSpPr>
      <p:grpSpPr>
        <a:xfrm>
          <a:off x="0" y="0"/>
          <a:ext cx="0" cy="0"/>
          <a:chOff x="0" y="0"/>
          <a:chExt cx="0" cy="0"/>
        </a:xfrm>
      </p:grpSpPr>
      <p:sp>
        <p:nvSpPr>
          <p:cNvPr id="6" name="25 Rectángulo"/>
          <p:cNvSpPr/>
          <p:nvPr userDrawn="1"/>
        </p:nvSpPr>
        <p:spPr>
          <a:xfrm>
            <a:off x="0" y="0"/>
            <a:ext cx="9906000" cy="299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6 Rectángulo"/>
          <p:cNvSpPr/>
          <p:nvPr userDrawn="1"/>
        </p:nvSpPr>
        <p:spPr>
          <a:xfrm>
            <a:off x="0" y="144464"/>
            <a:ext cx="9906000" cy="314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8 Rectángulo"/>
          <p:cNvSpPr/>
          <p:nvPr userDrawn="1"/>
        </p:nvSpPr>
        <p:spPr>
          <a:xfrm>
            <a:off x="-3440" y="3284539"/>
            <a:ext cx="9906000" cy="649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13 Rectángulo"/>
          <p:cNvSpPr/>
          <p:nvPr userDrawn="1"/>
        </p:nvSpPr>
        <p:spPr>
          <a:xfrm>
            <a:off x="0" y="6381750"/>
            <a:ext cx="9906000" cy="4762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2" descr="D:\ARC\Proyectos\Semanco\documents\logos\Artwork\For Web, Powerpoint, Desktop Print\Gifs\SEMANCO logo 72 RGB NL.gif"/>
          <p:cNvPicPr>
            <a:picLocks noChangeAspect="1" noChangeArrowheads="1"/>
          </p:cNvPicPr>
          <p:nvPr userDrawn="1"/>
        </p:nvPicPr>
        <p:blipFill>
          <a:blip r:embed="rId2" cstate="screen"/>
          <a:srcRect/>
          <a:stretch>
            <a:fillRect/>
          </a:stretch>
        </p:blipFill>
        <p:spPr bwMode="auto">
          <a:xfrm>
            <a:off x="116946" y="2708276"/>
            <a:ext cx="3577167" cy="517525"/>
          </a:xfrm>
          <a:prstGeom prst="rect">
            <a:avLst/>
          </a:prstGeom>
          <a:noFill/>
          <a:ln w="9525">
            <a:noFill/>
            <a:miter lim="800000"/>
            <a:headEnd/>
            <a:tailEnd/>
          </a:ln>
        </p:spPr>
      </p:pic>
      <p:sp>
        <p:nvSpPr>
          <p:cNvPr id="17" name="16 Marcador de texto"/>
          <p:cNvSpPr>
            <a:spLocks noGrp="1"/>
          </p:cNvSpPr>
          <p:nvPr>
            <p:ph type="body" sz="quarter" idx="13"/>
          </p:nvPr>
        </p:nvSpPr>
        <p:spPr>
          <a:xfrm>
            <a:off x="116463" y="3429000"/>
            <a:ext cx="9711529" cy="504254"/>
          </a:xfrm>
          <a:prstGeom prst="rect">
            <a:avLst/>
          </a:prstGeom>
        </p:spPr>
        <p:txBody>
          <a:bodyPr/>
          <a:lstStyle>
            <a:lvl1pPr algn="l">
              <a:buNone/>
              <a:defRPr lang="es-ES" sz="2000" b="1" kern="1200" cap="none" baseline="0" smtClean="0">
                <a:solidFill>
                  <a:schemeClr val="tx1">
                    <a:lumMod val="75000"/>
                    <a:lumOff val="2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19" name="18 Marcador de texto"/>
          <p:cNvSpPr>
            <a:spLocks noGrp="1"/>
          </p:cNvSpPr>
          <p:nvPr>
            <p:ph type="body" sz="quarter" idx="14"/>
          </p:nvPr>
        </p:nvSpPr>
        <p:spPr>
          <a:xfrm>
            <a:off x="116463" y="4077072"/>
            <a:ext cx="9517057" cy="23762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s-ES" sz="1400" b="1" i="1" kern="1200" baseline="0" dirty="0" smtClean="0">
                <a:solidFill>
                  <a:schemeClr val="tx1">
                    <a:lumMod val="65000"/>
                    <a:lumOff val="35000"/>
                  </a:schemeClr>
                </a:solidFill>
                <a:latin typeface="Arial" pitchFamily="34" charset="0"/>
                <a:ea typeface="+mn-ea"/>
                <a:cs typeface="Arial" pitchFamily="34" charset="0"/>
              </a:defRPr>
            </a:lvl1pPr>
            <a:lvl2pPr>
              <a:buNone/>
              <a:defRPr lang="es-ES" sz="1400" b="1" kern="1200" dirty="0" smtClean="0">
                <a:solidFill>
                  <a:schemeClr val="tx1">
                    <a:lumMod val="65000"/>
                    <a:lumOff val="35000"/>
                  </a:schemeClr>
                </a:solidFill>
                <a:latin typeface="Arial" pitchFamily="34" charset="0"/>
                <a:ea typeface="+mn-ea"/>
                <a:cs typeface="Arial" pitchFamily="34" charset="0"/>
              </a:defRPr>
            </a:lvl2pPr>
            <a:lvl3pPr>
              <a:buNone/>
              <a:defRPr lang="es-ES" sz="1400" b="1" kern="1200" dirty="0" smtClean="0">
                <a:solidFill>
                  <a:schemeClr val="tx1">
                    <a:lumMod val="65000"/>
                    <a:lumOff val="35000"/>
                  </a:schemeClr>
                </a:solidFill>
                <a:latin typeface="Arial" pitchFamily="34" charset="0"/>
                <a:ea typeface="+mn-ea"/>
                <a:cs typeface="Arial" pitchFamily="34" charset="0"/>
              </a:defRPr>
            </a:lvl3pPr>
            <a:lvl4pPr>
              <a:buNone/>
              <a:defRPr lang="es-ES" sz="1400" b="1" kern="1200" dirty="0" smtClean="0">
                <a:solidFill>
                  <a:schemeClr val="tx1">
                    <a:lumMod val="65000"/>
                    <a:lumOff val="35000"/>
                  </a:schemeClr>
                </a:solidFill>
                <a:latin typeface="Arial" pitchFamily="34" charset="0"/>
                <a:ea typeface="+mn-ea"/>
                <a:cs typeface="Arial" pitchFamily="34" charset="0"/>
              </a:defRPr>
            </a:lvl4pPr>
            <a:lvl5pPr>
              <a:buNone/>
              <a:defRPr lang="es-ES" sz="1400" b="1" kern="1200" dirty="0" smtClean="0">
                <a:solidFill>
                  <a:schemeClr val="tx1">
                    <a:lumMod val="65000"/>
                    <a:lumOff val="35000"/>
                  </a:schemeClr>
                </a:solidFill>
                <a:latin typeface="Arial" pitchFamily="34" charset="0"/>
                <a:ea typeface="+mn-ea"/>
                <a:cs typeface="Arial" pitchFamily="34" charset="0"/>
              </a:defRPr>
            </a:lvl5pPr>
          </a:lstStyle>
          <a:p>
            <a:pPr lvl="0"/>
            <a:r>
              <a:rPr lang="es-ES" noProof="0" dirty="0" smtClean="0"/>
              <a:t>Haga clic para modificar el estilo de texto del patrón</a:t>
            </a:r>
          </a:p>
          <a:p>
            <a:pPr lvl="1"/>
            <a:r>
              <a:rPr lang="es-ES" noProof="0" dirty="0" smtClean="0"/>
              <a:t>Segundo nivel</a:t>
            </a:r>
          </a:p>
          <a:p>
            <a:pPr lvl="2"/>
            <a:r>
              <a:rPr lang="es-ES" noProof="0" dirty="0" smtClean="0"/>
              <a:t>Tercer nivel</a:t>
            </a:r>
          </a:p>
          <a:p>
            <a:pPr lvl="3"/>
            <a:r>
              <a:rPr lang="es-ES" noProof="0" dirty="0" smtClean="0"/>
              <a:t>Cuarto nivel</a:t>
            </a:r>
          </a:p>
          <a:p>
            <a:pPr lvl="4"/>
            <a:r>
              <a:rPr lang="es-ES" noProof="0" dirty="0" smtClean="0"/>
              <a:t>Quinto nivel</a:t>
            </a:r>
            <a:endParaRPr lang="en-US" noProof="0" dirty="0" smtClean="0"/>
          </a:p>
        </p:txBody>
      </p:sp>
      <p:sp>
        <p:nvSpPr>
          <p:cNvPr id="22" name="16 Marcador de texto"/>
          <p:cNvSpPr>
            <a:spLocks noGrp="1"/>
          </p:cNvSpPr>
          <p:nvPr>
            <p:ph type="body" sz="quarter" idx="15"/>
          </p:nvPr>
        </p:nvSpPr>
        <p:spPr>
          <a:xfrm>
            <a:off x="116463" y="6443614"/>
            <a:ext cx="4056451" cy="414387"/>
          </a:xfrm>
          <a:prstGeom prst="rect">
            <a:avLst/>
          </a:prstGeom>
        </p:spPr>
        <p:txBody>
          <a:bodyPr/>
          <a:lstStyle>
            <a:lvl1pPr>
              <a:buNone/>
              <a:defRPr lang="es-ES" sz="1800" b="1" kern="1200" cap="all" baseline="0" dirty="0" smtClean="0">
                <a:solidFill>
                  <a:schemeClr val="bg1"/>
                </a:solidFill>
                <a:latin typeface="+mn-lt"/>
                <a:ea typeface="+mn-ea"/>
                <a:cs typeface="+mn-cs"/>
              </a:defRPr>
            </a:lvl1pPr>
          </a:lstStyle>
          <a:p>
            <a:pPr lvl="0"/>
            <a:r>
              <a:rPr lang="es-ES" noProof="0" dirty="0" smtClean="0"/>
              <a:t>Haga clic para modificar el estilo de texto del patrón</a:t>
            </a:r>
          </a:p>
        </p:txBody>
      </p:sp>
      <p:sp>
        <p:nvSpPr>
          <p:cNvPr id="25" name="16 Marcador de texto"/>
          <p:cNvSpPr>
            <a:spLocks noGrp="1"/>
          </p:cNvSpPr>
          <p:nvPr>
            <p:ph type="body" sz="quarter" idx="16"/>
          </p:nvPr>
        </p:nvSpPr>
        <p:spPr>
          <a:xfrm>
            <a:off x="2562248" y="6456314"/>
            <a:ext cx="7343752" cy="414387"/>
          </a:xfrm>
          <a:prstGeom prst="rect">
            <a:avLst/>
          </a:prstGeom>
        </p:spPr>
        <p:txBody>
          <a:bodyPr/>
          <a:lstStyle>
            <a:lvl1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lang="es-ES" sz="1600" kern="1200" dirty="0" smtClean="0">
                <a:solidFill>
                  <a:schemeClr val="bg1"/>
                </a:solidFill>
                <a:latin typeface="+mn-lt"/>
                <a:ea typeface="+mn-ea"/>
                <a:cs typeface="+mn-cs"/>
              </a:defRPr>
            </a:lvl1pPr>
          </a:lstStyle>
          <a:p>
            <a:pPr lvl="0"/>
            <a:r>
              <a:rPr lang="es-ES" noProof="0" dirty="0" err="1"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536575"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5448300"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131169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s (Summary)">
    <p:spTree>
      <p:nvGrpSpPr>
        <p:cNvPr id="1" name=""/>
        <p:cNvGrpSpPr/>
        <p:nvPr/>
      </p:nvGrpSpPr>
      <p:grpSpPr>
        <a:xfrm>
          <a:off x="0" y="0"/>
          <a:ext cx="0" cy="0"/>
          <a:chOff x="0" y="0"/>
          <a:chExt cx="0" cy="0"/>
        </a:xfrm>
      </p:grpSpPr>
      <p:sp>
        <p:nvSpPr>
          <p:cNvPr id="4" name="8 Rectángulo"/>
          <p:cNvSpPr/>
          <p:nvPr userDrawn="1"/>
        </p:nvSpPr>
        <p:spPr>
          <a:xfrm>
            <a:off x="1442906" y="6597650"/>
            <a:ext cx="8463094" cy="179388"/>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 sz="1200" dirty="0">
                <a:solidFill>
                  <a:prstClr val="white"/>
                </a:solidFill>
                <a:latin typeface="Arial" pitchFamily="34" charset="0"/>
                <a:cs typeface="Arial" pitchFamily="34" charset="0"/>
              </a:rPr>
              <a:t>    </a:t>
            </a:r>
          </a:p>
        </p:txBody>
      </p:sp>
      <p:sp>
        <p:nvSpPr>
          <p:cNvPr id="5" name="10 Rectángulo"/>
          <p:cNvSpPr/>
          <p:nvPr userDrawn="1"/>
        </p:nvSpPr>
        <p:spPr>
          <a:xfrm>
            <a:off x="-3439" y="1588"/>
            <a:ext cx="9909440" cy="323850"/>
          </a:xfrm>
          <a:prstGeom prst="rect">
            <a:avLst/>
          </a:prstGeom>
          <a:solidFill>
            <a:srgbClr val="A98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6" name="11 CuadroTexto"/>
          <p:cNvSpPr txBox="1"/>
          <p:nvPr userDrawn="1"/>
        </p:nvSpPr>
        <p:spPr>
          <a:xfrm>
            <a:off x="173700" y="-6350"/>
            <a:ext cx="2204773" cy="339725"/>
          </a:xfrm>
          <a:prstGeom prst="rect">
            <a:avLst/>
          </a:prstGeom>
          <a:noFill/>
        </p:spPr>
        <p:txBody>
          <a:bodyPr>
            <a:spAutoFit/>
          </a:bodyPr>
          <a:lstStyle/>
          <a:p>
            <a:pPr>
              <a:defRPr/>
            </a:pPr>
            <a:r>
              <a:rPr lang="es-ES_tradnl" sz="1600" b="1" dirty="0">
                <a:solidFill>
                  <a:prstClr val="white">
                    <a:lumMod val="95000"/>
                  </a:prstClr>
                </a:solidFill>
                <a:latin typeface="Arial" pitchFamily="34" charset="0"/>
                <a:cs typeface="Arial" pitchFamily="34" charset="0"/>
              </a:rPr>
              <a:t>CONTENTS</a:t>
            </a:r>
            <a:endParaRPr lang="es-ES" sz="1600" b="1" dirty="0">
              <a:solidFill>
                <a:prstClr val="white">
                  <a:lumMod val="95000"/>
                </a:prstClr>
              </a:solidFill>
              <a:latin typeface="Arial" pitchFamily="34" charset="0"/>
              <a:cs typeface="Arial" pitchFamily="34" charset="0"/>
            </a:endParaRPr>
          </a:p>
        </p:txBody>
      </p:sp>
      <p:sp>
        <p:nvSpPr>
          <p:cNvPr id="21" name="20 Marcador de texto"/>
          <p:cNvSpPr>
            <a:spLocks noGrp="1"/>
          </p:cNvSpPr>
          <p:nvPr>
            <p:ph type="body" sz="quarter" idx="12"/>
          </p:nvPr>
        </p:nvSpPr>
        <p:spPr>
          <a:xfrm>
            <a:off x="350489" y="620688"/>
            <a:ext cx="9049005"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26" name="16 Marcador de texto"/>
          <p:cNvSpPr>
            <a:spLocks noGrp="1"/>
          </p:cNvSpPr>
          <p:nvPr>
            <p:ph type="body" sz="quarter" idx="16"/>
          </p:nvPr>
        </p:nvSpPr>
        <p:spPr>
          <a:xfrm>
            <a:off x="8954547" y="6563445"/>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21" name="20 Marcador de texto"/>
          <p:cNvSpPr>
            <a:spLocks noGrp="1"/>
          </p:cNvSpPr>
          <p:nvPr>
            <p:ph type="body" sz="quarter" idx="12"/>
          </p:nvPr>
        </p:nvSpPr>
        <p:spPr>
          <a:xfrm>
            <a:off x="194471" y="692696"/>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dirty="0" err="1" smtClean="0"/>
              <a:t>Haga</a:t>
            </a:r>
            <a:r>
              <a:rPr lang="en-US" noProof="0" dirty="0" smtClean="0"/>
              <a:t> </a:t>
            </a:r>
            <a:r>
              <a:rPr lang="en-US" noProof="0" dirty="0" err="1" smtClean="0"/>
              <a:t>clic</a:t>
            </a:r>
            <a:r>
              <a:rPr lang="en-US" noProof="0" dirty="0" smtClean="0"/>
              <a:t> </a:t>
            </a:r>
            <a:r>
              <a:rPr lang="en-US" noProof="0" dirty="0" err="1" smtClean="0"/>
              <a:t>para</a:t>
            </a:r>
            <a:r>
              <a:rPr lang="en-US" noProof="0" dirty="0" smtClean="0"/>
              <a:t> </a:t>
            </a:r>
            <a:r>
              <a:rPr lang="en-US" noProof="0" dirty="0" err="1" smtClean="0"/>
              <a:t>modificar</a:t>
            </a:r>
            <a:r>
              <a:rPr lang="en-US" noProof="0" dirty="0" smtClean="0"/>
              <a:t> el </a:t>
            </a:r>
            <a:r>
              <a:rPr lang="en-US" noProof="0" dirty="0" err="1" smtClean="0"/>
              <a:t>estilo</a:t>
            </a:r>
            <a:r>
              <a:rPr lang="en-US" noProof="0" dirty="0" smtClean="0"/>
              <a:t> de </a:t>
            </a:r>
            <a:r>
              <a:rPr lang="en-US" noProof="0" dirty="0" err="1" smtClean="0"/>
              <a:t>texto</a:t>
            </a:r>
            <a:r>
              <a:rPr lang="en-US" noProof="0" dirty="0" smtClean="0"/>
              <a:t> del </a:t>
            </a:r>
            <a:r>
              <a:rPr lang="en-US" noProof="0" dirty="0" err="1" smtClean="0"/>
              <a:t>patrón</a:t>
            </a:r>
            <a:endParaRPr lang="en-US" noProof="0" dirty="0" smtClean="0"/>
          </a:p>
          <a:p>
            <a:pPr lvl="1"/>
            <a:r>
              <a:rPr lang="en-US" noProof="0" dirty="0" smtClean="0"/>
              <a:t>Segundo </a:t>
            </a:r>
            <a:r>
              <a:rPr lang="en-US" noProof="0" dirty="0" err="1" smtClean="0"/>
              <a:t>nivel</a:t>
            </a:r>
            <a:endParaRPr lang="en-US" noProof="0" dirty="0" smtClean="0"/>
          </a:p>
          <a:p>
            <a:pPr lvl="2"/>
            <a:r>
              <a:rPr lang="en-US" noProof="0" dirty="0" err="1" smtClean="0"/>
              <a:t>Tercer</a:t>
            </a:r>
            <a:r>
              <a:rPr lang="en-US" noProof="0" dirty="0" smtClean="0"/>
              <a:t> </a:t>
            </a:r>
            <a:r>
              <a:rPr lang="en-US" noProof="0" dirty="0" err="1" smtClean="0"/>
              <a:t>nivel</a:t>
            </a:r>
            <a:endParaRPr lang="en-US" noProof="0" dirty="0" smtClean="0"/>
          </a:p>
          <a:p>
            <a:pPr lvl="3"/>
            <a:r>
              <a:rPr lang="en-US" noProof="0" dirty="0" smtClean="0"/>
              <a:t>Cuarto </a:t>
            </a:r>
            <a:r>
              <a:rPr lang="en-US" noProof="0" dirty="0" err="1" smtClean="0"/>
              <a:t>nivel</a:t>
            </a:r>
            <a:endParaRPr lang="en-US" noProof="0" dirty="0" smtClean="0"/>
          </a:p>
          <a:p>
            <a:pPr lvl="4"/>
            <a:r>
              <a:rPr lang="en-US" noProof="0" dirty="0" err="1" smtClean="0"/>
              <a:t>Quinto</a:t>
            </a:r>
            <a:r>
              <a:rPr lang="en-US" noProof="0" dirty="0" smtClean="0"/>
              <a:t> </a:t>
            </a:r>
            <a:r>
              <a:rPr lang="en-US" noProof="0" dirty="0" err="1" smtClean="0"/>
              <a:t>nivel</a:t>
            </a:r>
            <a:endParaRPr lang="en-US" noProof="0" dirty="0"/>
          </a:p>
        </p:txBody>
      </p:sp>
      <p:sp>
        <p:nvSpPr>
          <p:cNvPr id="8" name="16 Marcador de texto"/>
          <p:cNvSpPr>
            <a:spLocks noGrp="1"/>
          </p:cNvSpPr>
          <p:nvPr>
            <p:ph type="body" sz="quarter" idx="15"/>
          </p:nvPr>
        </p:nvSpPr>
        <p:spPr>
          <a:xfrm>
            <a:off x="180713" y="8656"/>
            <a:ext cx="9725287" cy="324000"/>
          </a:xfrm>
          <a:prstGeom prst="rect">
            <a:avLst/>
          </a:prstGeom>
        </p:spPr>
        <p:txBody>
          <a:bodyPr/>
          <a:lstStyle>
            <a:lvl1pPr>
              <a:buNone/>
              <a:defRPr lang="es-ES" sz="1600" b="1" kern="1200" cap="all" baseline="0" dirty="0" smtClean="0">
                <a:solidFill>
                  <a:schemeClr val="bg1">
                    <a:lumMod val="95000"/>
                  </a:schemeClr>
                </a:solidFill>
                <a:latin typeface="Arial" pitchFamily="34" charset="0"/>
                <a:ea typeface="+mn-ea"/>
                <a:cs typeface="Arial" pitchFamily="34" charset="0"/>
              </a:defRPr>
            </a:lvl1pPr>
          </a:lstStyle>
          <a:p>
            <a:pPr lvl="0"/>
            <a:r>
              <a:rPr lang="es-ES" noProof="0" dirty="0" smtClean="0"/>
              <a:t>Haga clic para modificar el estilo de texto del patrón</a:t>
            </a:r>
          </a:p>
        </p:txBody>
      </p:sp>
      <p:sp>
        <p:nvSpPr>
          <p:cNvPr id="5" name="16 Marcador de texto"/>
          <p:cNvSpPr>
            <a:spLocks noGrp="1"/>
          </p:cNvSpPr>
          <p:nvPr>
            <p:ph type="body" sz="quarter" idx="16"/>
          </p:nvPr>
        </p:nvSpPr>
        <p:spPr>
          <a:xfrm>
            <a:off x="8954547" y="6563445"/>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S">
    <p:spTree>
      <p:nvGrpSpPr>
        <p:cNvPr id="1" name=""/>
        <p:cNvGrpSpPr/>
        <p:nvPr/>
      </p:nvGrpSpPr>
      <p:grpSpPr>
        <a:xfrm>
          <a:off x="0" y="0"/>
          <a:ext cx="0" cy="0"/>
          <a:chOff x="0" y="0"/>
          <a:chExt cx="0" cy="0"/>
        </a:xfrm>
      </p:grpSpPr>
      <p:sp>
        <p:nvSpPr>
          <p:cNvPr id="4" name="4 Rectángulo"/>
          <p:cNvSpPr/>
          <p:nvPr userDrawn="1"/>
        </p:nvSpPr>
        <p:spPr>
          <a:xfrm>
            <a:off x="1442906" y="6597650"/>
            <a:ext cx="8463094" cy="179388"/>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a:solidFill>
                <a:prstClr val="white"/>
              </a:solidFill>
              <a:latin typeface="Arial" pitchFamily="34" charset="0"/>
              <a:cs typeface="Arial" pitchFamily="34" charset="0"/>
            </a:endParaRPr>
          </a:p>
        </p:txBody>
      </p:sp>
      <p:sp>
        <p:nvSpPr>
          <p:cNvPr id="5" name="5 Rectángulo"/>
          <p:cNvSpPr/>
          <p:nvPr userDrawn="1"/>
        </p:nvSpPr>
        <p:spPr>
          <a:xfrm>
            <a:off x="-3439" y="1588"/>
            <a:ext cx="9909440" cy="323850"/>
          </a:xfrm>
          <a:prstGeom prst="rect">
            <a:avLst/>
          </a:prstGeom>
          <a:solidFill>
            <a:srgbClr val="8DCE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6 CuadroTexto"/>
          <p:cNvSpPr txBox="1"/>
          <p:nvPr userDrawn="1"/>
        </p:nvSpPr>
        <p:spPr>
          <a:xfrm>
            <a:off x="171980" y="-6350"/>
            <a:ext cx="1972602" cy="339725"/>
          </a:xfrm>
          <a:prstGeom prst="rect">
            <a:avLst/>
          </a:prstGeom>
          <a:noFill/>
        </p:spPr>
        <p:txBody>
          <a:bodyPr>
            <a:spAutoFit/>
          </a:bodyPr>
          <a:lstStyle/>
          <a:p>
            <a:pPr>
              <a:defRPr/>
            </a:pPr>
            <a:r>
              <a:rPr lang="en-US" sz="1600" b="1" dirty="0">
                <a:solidFill>
                  <a:prstClr val="white">
                    <a:lumMod val="95000"/>
                  </a:prstClr>
                </a:solidFill>
                <a:latin typeface="Arial" pitchFamily="34" charset="0"/>
                <a:cs typeface="Arial" pitchFamily="34" charset="0"/>
              </a:rPr>
              <a:t>CONCLUSIONS</a:t>
            </a:r>
          </a:p>
        </p:txBody>
      </p:sp>
      <p:sp>
        <p:nvSpPr>
          <p:cNvPr id="21" name="20 Marcador de texto"/>
          <p:cNvSpPr>
            <a:spLocks noGrp="1"/>
          </p:cNvSpPr>
          <p:nvPr>
            <p:ph type="body" sz="quarter" idx="12"/>
          </p:nvPr>
        </p:nvSpPr>
        <p:spPr>
          <a:xfrm>
            <a:off x="194471" y="764704"/>
            <a:ext cx="7566841" cy="4680520"/>
          </a:xfrm>
          <a:prstGeom prst="rect">
            <a:avLst/>
          </a:prstGeom>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noProof="0" smtClean="0"/>
              <a:t>Haga clic para modificar el estilo de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endParaRPr lang="en-US" noProof="0"/>
          </a:p>
        </p:txBody>
      </p:sp>
      <p:sp>
        <p:nvSpPr>
          <p:cNvPr id="8" name="16 Marcador de texto"/>
          <p:cNvSpPr>
            <a:spLocks noGrp="1"/>
          </p:cNvSpPr>
          <p:nvPr>
            <p:ph type="body" sz="quarter" idx="16"/>
          </p:nvPr>
        </p:nvSpPr>
        <p:spPr>
          <a:xfrm>
            <a:off x="8954547" y="6563445"/>
            <a:ext cx="1170000" cy="414387"/>
          </a:xfrm>
          <a:prstGeom prst="rect">
            <a:avLst/>
          </a:prstGeom>
        </p:spPr>
        <p:txBody>
          <a:bodyPr/>
          <a:lstStyle>
            <a:lvl1pPr>
              <a:buNone/>
              <a:defRPr lang="es-ES" sz="1100" b="1" kern="1200" dirty="0" smtClean="0">
                <a:solidFill>
                  <a:schemeClr val="bg1"/>
                </a:solidFill>
                <a:latin typeface="+mn-lt"/>
                <a:ea typeface="+mn-ea"/>
                <a:cs typeface="+mn-cs"/>
              </a:defRPr>
            </a:lvl1pPr>
          </a:lstStyle>
          <a:p>
            <a:pPr lvl="0"/>
            <a:r>
              <a:rPr lang="es-ES" dirty="0" smtClean="0"/>
              <a:t>Haga clic para modificar el estilo de texto del patrón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5032114"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2291691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263944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187512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3004149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ED42F-A0C8-47EF-BCC1-6CC0508ECC2C}" type="datetimeFigureOut">
              <a:rPr lang="es-ES" smtClean="0"/>
              <a:pPr/>
              <a:t>15/01/2015</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107997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495300" y="6356357"/>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ED42F-A0C8-47EF-BCC1-6CC0508ECC2C}" type="datetimeFigureOut">
              <a:rPr lang="es-ES" smtClean="0"/>
              <a:pPr/>
              <a:t>15/01/2015</a:t>
            </a:fld>
            <a:endParaRPr lang="es-ES" dirty="0"/>
          </a:p>
        </p:txBody>
      </p:sp>
      <p:sp>
        <p:nvSpPr>
          <p:cNvPr id="5" name="Footer Placeholder 4"/>
          <p:cNvSpPr>
            <a:spLocks noGrp="1"/>
          </p:cNvSpPr>
          <p:nvPr>
            <p:ph type="ftr" sz="quarter" idx="3"/>
          </p:nvPr>
        </p:nvSpPr>
        <p:spPr>
          <a:xfrm>
            <a:off x="3384550" y="6356357"/>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7099300" y="6356357"/>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746A6-E0DD-4E34-9A2F-CA5EB5D74BC3}" type="slidenum">
              <a:rPr lang="es-ES" smtClean="0"/>
              <a:pPr/>
              <a:t>‹Nº›</a:t>
            </a:fld>
            <a:endParaRPr lang="es-ES" dirty="0"/>
          </a:p>
        </p:txBody>
      </p:sp>
    </p:spTree>
    <p:extLst>
      <p:ext uri="{BB962C8B-B14F-4D97-AF65-F5344CB8AC3E}">
        <p14:creationId xmlns:p14="http://schemas.microsoft.com/office/powerpoint/2010/main" xmlns="" val="4169791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6 Rectángulo"/>
          <p:cNvSpPr/>
          <p:nvPr userDrawn="1"/>
        </p:nvSpPr>
        <p:spPr>
          <a:xfrm>
            <a:off x="1442906" y="6597650"/>
            <a:ext cx="8463094" cy="179388"/>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dirty="0">
              <a:solidFill>
                <a:prstClr val="white"/>
              </a:solidFill>
              <a:latin typeface="Arial" pitchFamily="34" charset="0"/>
              <a:cs typeface="Arial" pitchFamily="34" charset="0"/>
            </a:endParaRPr>
          </a:p>
        </p:txBody>
      </p:sp>
      <p:sp>
        <p:nvSpPr>
          <p:cNvPr id="8" name="7 Rectángulo"/>
          <p:cNvSpPr/>
          <p:nvPr userDrawn="1"/>
        </p:nvSpPr>
        <p:spPr>
          <a:xfrm>
            <a:off x="-3436" y="1588"/>
            <a:ext cx="9909440" cy="323850"/>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028" name="Picture 2" descr="D:\ARC\Proyectos\Semanco\documents\logos\Artwork\For Web, Powerpoint, Desktop Print\Gifs\SEMANCO logo 72 RGB NL.gif"/>
          <p:cNvPicPr>
            <a:picLocks noChangeAspect="1" noChangeArrowheads="1"/>
          </p:cNvPicPr>
          <p:nvPr userDrawn="1"/>
        </p:nvPicPr>
        <p:blipFill>
          <a:blip r:embed="rId6" cstate="screen"/>
          <a:srcRect/>
          <a:stretch>
            <a:fillRect/>
          </a:stretch>
        </p:blipFill>
        <p:spPr bwMode="auto">
          <a:xfrm>
            <a:off x="116947" y="6597650"/>
            <a:ext cx="1245129" cy="1793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6 Rectángulo"/>
          <p:cNvSpPr/>
          <p:nvPr userDrawn="1"/>
        </p:nvSpPr>
        <p:spPr>
          <a:xfrm>
            <a:off x="1442906" y="6597650"/>
            <a:ext cx="8463094" cy="179388"/>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a:solidFill>
                <a:prstClr val="white"/>
              </a:solidFill>
              <a:latin typeface="Arial" pitchFamily="34" charset="0"/>
              <a:cs typeface="Arial" pitchFamily="34" charset="0"/>
            </a:endParaRPr>
          </a:p>
        </p:txBody>
      </p:sp>
      <p:sp>
        <p:nvSpPr>
          <p:cNvPr id="8" name="7 Rectángulo"/>
          <p:cNvSpPr/>
          <p:nvPr userDrawn="1"/>
        </p:nvSpPr>
        <p:spPr>
          <a:xfrm>
            <a:off x="-3436" y="1588"/>
            <a:ext cx="9909440" cy="323850"/>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1028" name="Picture 2" descr="D:\ARC\Proyectos\Semanco\documents\logos\Artwork\For Web, Powerpoint, Desktop Print\Gifs\SEMANCO logo 72 RGB NL.gif"/>
          <p:cNvPicPr>
            <a:picLocks noChangeAspect="1" noChangeArrowheads="1"/>
          </p:cNvPicPr>
          <p:nvPr userDrawn="1"/>
        </p:nvPicPr>
        <p:blipFill>
          <a:blip r:embed="rId8" cstate="screen"/>
          <a:srcRect/>
          <a:stretch>
            <a:fillRect/>
          </a:stretch>
        </p:blipFill>
        <p:spPr bwMode="auto">
          <a:xfrm>
            <a:off x="116947" y="6597650"/>
            <a:ext cx="1245129" cy="179388"/>
          </a:xfrm>
          <a:prstGeom prst="rect">
            <a:avLst/>
          </a:prstGeom>
          <a:noFill/>
          <a:ln w="9525">
            <a:noFill/>
            <a:miter lim="800000"/>
            <a:headEnd/>
            <a:tailEnd/>
          </a:ln>
        </p:spPr>
      </p:pic>
    </p:spTree>
    <p:extLst>
      <p:ext uri="{BB962C8B-B14F-4D97-AF65-F5344CB8AC3E}">
        <p14:creationId xmlns:p14="http://schemas.microsoft.com/office/powerpoint/2010/main" xmlns="" val="225188589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6 Rectángulo"/>
          <p:cNvSpPr/>
          <p:nvPr userDrawn="1"/>
        </p:nvSpPr>
        <p:spPr>
          <a:xfrm>
            <a:off x="1442906" y="6597650"/>
            <a:ext cx="8463094" cy="179388"/>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a:solidFill>
                <a:prstClr val="white"/>
              </a:solidFill>
              <a:latin typeface="Arial" pitchFamily="34" charset="0"/>
              <a:cs typeface="Arial" pitchFamily="34" charset="0"/>
            </a:endParaRPr>
          </a:p>
        </p:txBody>
      </p:sp>
      <p:sp>
        <p:nvSpPr>
          <p:cNvPr id="8" name="7 Rectángulo"/>
          <p:cNvSpPr/>
          <p:nvPr userDrawn="1"/>
        </p:nvSpPr>
        <p:spPr>
          <a:xfrm>
            <a:off x="-3436" y="1588"/>
            <a:ext cx="9909440" cy="323850"/>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1028" name="Picture 2" descr="D:\ARC\Proyectos\Semanco\documents\logos\Artwork\For Web, Powerpoint, Desktop Print\Gifs\SEMANCO logo 72 RGB NL.gif"/>
          <p:cNvPicPr>
            <a:picLocks noChangeAspect="1" noChangeArrowheads="1"/>
          </p:cNvPicPr>
          <p:nvPr userDrawn="1"/>
        </p:nvPicPr>
        <p:blipFill>
          <a:blip r:embed="rId7" cstate="screen"/>
          <a:srcRect/>
          <a:stretch>
            <a:fillRect/>
          </a:stretch>
        </p:blipFill>
        <p:spPr bwMode="auto">
          <a:xfrm>
            <a:off x="116947" y="6597650"/>
            <a:ext cx="1245129" cy="179388"/>
          </a:xfrm>
          <a:prstGeom prst="rect">
            <a:avLst/>
          </a:prstGeom>
          <a:noFill/>
          <a:ln w="9525">
            <a:noFill/>
            <a:miter lim="800000"/>
            <a:headEnd/>
            <a:tailEnd/>
          </a:ln>
        </p:spPr>
      </p:pic>
    </p:spTree>
    <p:extLst>
      <p:ext uri="{BB962C8B-B14F-4D97-AF65-F5344CB8AC3E}">
        <p14:creationId xmlns:p14="http://schemas.microsoft.com/office/powerpoint/2010/main" xmlns="" val="3819794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6 Rectángulo"/>
          <p:cNvSpPr/>
          <p:nvPr userDrawn="1"/>
        </p:nvSpPr>
        <p:spPr>
          <a:xfrm>
            <a:off x="1442906" y="6597650"/>
            <a:ext cx="8463094" cy="179388"/>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a:solidFill>
                <a:prstClr val="white"/>
              </a:solidFill>
              <a:latin typeface="Arial" pitchFamily="34" charset="0"/>
              <a:cs typeface="Arial" pitchFamily="34" charset="0"/>
            </a:endParaRPr>
          </a:p>
        </p:txBody>
      </p:sp>
      <p:sp>
        <p:nvSpPr>
          <p:cNvPr id="8" name="7 Rectángulo"/>
          <p:cNvSpPr/>
          <p:nvPr userDrawn="1"/>
        </p:nvSpPr>
        <p:spPr>
          <a:xfrm>
            <a:off x="-3436" y="1588"/>
            <a:ext cx="9909440" cy="323850"/>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1028" name="Picture 2" descr="D:\ARC\Proyectos\Semanco\documents\logos\Artwork\For Web, Powerpoint, Desktop Print\Gifs\SEMANCO logo 72 RGB NL.gif"/>
          <p:cNvPicPr>
            <a:picLocks noChangeAspect="1" noChangeArrowheads="1"/>
          </p:cNvPicPr>
          <p:nvPr userDrawn="1"/>
        </p:nvPicPr>
        <p:blipFill>
          <a:blip r:embed="rId8" cstate="screen"/>
          <a:srcRect/>
          <a:stretch>
            <a:fillRect/>
          </a:stretch>
        </p:blipFill>
        <p:spPr bwMode="auto">
          <a:xfrm>
            <a:off x="116947" y="6597650"/>
            <a:ext cx="1245129" cy="179388"/>
          </a:xfrm>
          <a:prstGeom prst="rect">
            <a:avLst/>
          </a:prstGeom>
          <a:noFill/>
          <a:ln w="9525">
            <a:noFill/>
            <a:miter lim="800000"/>
            <a:headEnd/>
            <a:tailEnd/>
          </a:ln>
        </p:spPr>
      </p:pic>
    </p:spTree>
    <p:extLst>
      <p:ext uri="{BB962C8B-B14F-4D97-AF65-F5344CB8AC3E}">
        <p14:creationId xmlns:p14="http://schemas.microsoft.com/office/powerpoint/2010/main" xmlns="" val="2191421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6 Rectángulo"/>
          <p:cNvSpPr/>
          <p:nvPr userDrawn="1"/>
        </p:nvSpPr>
        <p:spPr>
          <a:xfrm>
            <a:off x="1442906" y="6597650"/>
            <a:ext cx="8463094" cy="179388"/>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a:solidFill>
                <a:prstClr val="white"/>
              </a:solidFill>
              <a:latin typeface="Arial" pitchFamily="34" charset="0"/>
              <a:cs typeface="Arial" pitchFamily="34" charset="0"/>
            </a:endParaRPr>
          </a:p>
        </p:txBody>
      </p:sp>
      <p:sp>
        <p:nvSpPr>
          <p:cNvPr id="8" name="7 Rectángulo"/>
          <p:cNvSpPr/>
          <p:nvPr userDrawn="1"/>
        </p:nvSpPr>
        <p:spPr>
          <a:xfrm>
            <a:off x="-3436" y="1588"/>
            <a:ext cx="9909440" cy="323850"/>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1028" name="Picture 2" descr="D:\ARC\Proyectos\Semanco\documents\logos\Artwork\For Web, Powerpoint, Desktop Print\Gifs\SEMANCO logo 72 RGB NL.gif"/>
          <p:cNvPicPr>
            <a:picLocks noChangeAspect="1" noChangeArrowheads="1"/>
          </p:cNvPicPr>
          <p:nvPr userDrawn="1"/>
        </p:nvPicPr>
        <p:blipFill>
          <a:blip r:embed="rId8" cstate="screen"/>
          <a:srcRect/>
          <a:stretch>
            <a:fillRect/>
          </a:stretch>
        </p:blipFill>
        <p:spPr bwMode="auto">
          <a:xfrm>
            <a:off x="116947" y="6597650"/>
            <a:ext cx="1245129" cy="179388"/>
          </a:xfrm>
          <a:prstGeom prst="rect">
            <a:avLst/>
          </a:prstGeom>
          <a:noFill/>
          <a:ln w="9525">
            <a:noFill/>
            <a:miter lim="800000"/>
            <a:headEnd/>
            <a:tailEnd/>
          </a:ln>
        </p:spPr>
      </p:pic>
    </p:spTree>
    <p:extLst>
      <p:ext uri="{BB962C8B-B14F-4D97-AF65-F5344CB8AC3E}">
        <p14:creationId xmlns:p14="http://schemas.microsoft.com/office/powerpoint/2010/main" xmlns="" val="285433588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6 Rectángulo"/>
          <p:cNvSpPr/>
          <p:nvPr userDrawn="1"/>
        </p:nvSpPr>
        <p:spPr>
          <a:xfrm>
            <a:off x="1442906" y="6597650"/>
            <a:ext cx="8463094" cy="179388"/>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1200">
              <a:solidFill>
                <a:prstClr val="white"/>
              </a:solidFill>
              <a:latin typeface="Arial" pitchFamily="34" charset="0"/>
              <a:cs typeface="Arial" pitchFamily="34" charset="0"/>
            </a:endParaRPr>
          </a:p>
        </p:txBody>
      </p:sp>
      <p:sp>
        <p:nvSpPr>
          <p:cNvPr id="8" name="7 Rectángulo"/>
          <p:cNvSpPr/>
          <p:nvPr userDrawn="1"/>
        </p:nvSpPr>
        <p:spPr>
          <a:xfrm>
            <a:off x="-3439" y="1588"/>
            <a:ext cx="9909440" cy="323850"/>
          </a:xfrm>
          <a:prstGeom prst="rect">
            <a:avLst/>
          </a:prstGeom>
          <a:solidFill>
            <a:srgbClr val="C7C1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28" name="Picture 2" descr="D:\ARC\Proyectos\Semanco\documents\logos\Artwork\For Web, Powerpoint, Desktop Print\Gifs\SEMANCO logo 72 RGB NL.gif"/>
          <p:cNvPicPr>
            <a:picLocks noChangeAspect="1" noChangeArrowheads="1"/>
          </p:cNvPicPr>
          <p:nvPr userDrawn="1"/>
        </p:nvPicPr>
        <p:blipFill>
          <a:blip r:embed="rId6" cstate="screen"/>
          <a:srcRect/>
          <a:stretch>
            <a:fillRect/>
          </a:stretch>
        </p:blipFill>
        <p:spPr bwMode="auto">
          <a:xfrm>
            <a:off x="116946" y="6597650"/>
            <a:ext cx="1245129" cy="1793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3.jpe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13040" y="1218816"/>
            <a:ext cx="4304928" cy="3693319"/>
          </a:xfrm>
          <a:prstGeom prst="rect">
            <a:avLst/>
          </a:prstGeom>
          <a:ln>
            <a:solidFill>
              <a:schemeClr val="bg1">
                <a:lumMod val="75000"/>
              </a:schemeClr>
            </a:solidFill>
          </a:ln>
        </p:spPr>
        <p:txBody>
          <a:bodyPr wrap="square">
            <a:spAutoFit/>
          </a:bodyPr>
          <a:lstStyle/>
          <a:p>
            <a:r>
              <a:rPr lang="en-US" sz="2000" b="1" dirty="0" smtClean="0"/>
              <a:t>An integrated platform for planning energy efficient cities</a:t>
            </a:r>
          </a:p>
          <a:p>
            <a:endParaRPr lang="es-ES" dirty="0"/>
          </a:p>
          <a:p>
            <a:r>
              <a:rPr lang="es-ES" sz="1600" dirty="0" smtClean="0"/>
              <a:t>Leandro Madrazo</a:t>
            </a:r>
            <a:endParaRPr lang="es-ES" sz="1600" dirty="0"/>
          </a:p>
          <a:p>
            <a:r>
              <a:rPr lang="es-ES" sz="1600" dirty="0" smtClean="0"/>
              <a:t>Director </a:t>
            </a:r>
            <a:r>
              <a:rPr lang="es-ES" sz="1600" dirty="0" err="1" smtClean="0"/>
              <a:t>Research</a:t>
            </a:r>
            <a:r>
              <a:rPr lang="es-ES" sz="1600" dirty="0" smtClean="0"/>
              <a:t> </a:t>
            </a:r>
            <a:r>
              <a:rPr lang="es-ES" sz="1600" dirty="0" err="1" smtClean="0"/>
              <a:t>Group</a:t>
            </a:r>
            <a:endParaRPr lang="es-ES" sz="1600" dirty="0"/>
          </a:p>
          <a:p>
            <a:r>
              <a:rPr lang="es-ES" sz="1600" dirty="0" smtClean="0"/>
              <a:t>ARC </a:t>
            </a:r>
            <a:r>
              <a:rPr lang="es-ES" sz="1600" dirty="0" err="1" smtClean="0"/>
              <a:t>Engineering</a:t>
            </a:r>
            <a:r>
              <a:rPr lang="es-ES" sz="1600" dirty="0" smtClean="0"/>
              <a:t> and </a:t>
            </a:r>
            <a:r>
              <a:rPr lang="es-ES" sz="1600" dirty="0" err="1" smtClean="0"/>
              <a:t>Architecture</a:t>
            </a:r>
            <a:r>
              <a:rPr lang="es-ES" sz="1600" dirty="0" smtClean="0"/>
              <a:t> La Salle</a:t>
            </a:r>
          </a:p>
          <a:p>
            <a:r>
              <a:rPr lang="es-ES" sz="1600" dirty="0" err="1" smtClean="0"/>
              <a:t>Ramon</a:t>
            </a:r>
            <a:r>
              <a:rPr lang="es-ES" sz="1600" dirty="0" smtClean="0"/>
              <a:t> </a:t>
            </a:r>
            <a:r>
              <a:rPr lang="es-ES" sz="1600" dirty="0" err="1" smtClean="0"/>
              <a:t>Llull</a:t>
            </a:r>
            <a:r>
              <a:rPr lang="es-ES" sz="1600" dirty="0" smtClean="0"/>
              <a:t> </a:t>
            </a:r>
            <a:r>
              <a:rPr lang="es-ES" sz="1600" dirty="0" err="1" smtClean="0"/>
              <a:t>University</a:t>
            </a:r>
            <a:r>
              <a:rPr lang="es-ES" sz="1600" dirty="0" smtClean="0"/>
              <a:t>, Barcelona, </a:t>
            </a:r>
            <a:r>
              <a:rPr lang="es-ES" sz="1600" dirty="0" err="1" smtClean="0"/>
              <a:t>Spain</a:t>
            </a:r>
            <a:endParaRPr lang="es-ES" sz="1600" dirty="0"/>
          </a:p>
          <a:p>
            <a:r>
              <a:rPr lang="en-IE" sz="1600" dirty="0"/>
              <a:t> </a:t>
            </a:r>
            <a:endParaRPr lang="es-ES" sz="1600" dirty="0"/>
          </a:p>
          <a:p>
            <a:r>
              <a:rPr lang="es-ES" sz="1600" dirty="0" smtClean="0"/>
              <a:t> </a:t>
            </a:r>
            <a:endParaRPr lang="en-IE" sz="1600" dirty="0" smtClean="0"/>
          </a:p>
          <a:p>
            <a:endParaRPr lang="es-ES" sz="1600" dirty="0"/>
          </a:p>
          <a:p>
            <a:r>
              <a:rPr lang="en-US" sz="1600" b="1" dirty="0"/>
              <a:t>KEYWORDS</a:t>
            </a:r>
            <a:r>
              <a:rPr lang="en-US" sz="1600" dirty="0"/>
              <a:t>: </a:t>
            </a:r>
            <a:r>
              <a:rPr lang="en-US" sz="1600" dirty="0" smtClean="0"/>
              <a:t>urban energy systems, semantic technologies, energy efficiency, urban planning</a:t>
            </a:r>
          </a:p>
          <a:p>
            <a:endParaRPr lang="en-US" sz="1600" dirty="0"/>
          </a:p>
          <a:p>
            <a:r>
              <a:rPr lang="en-IE" sz="1600" b="1" dirty="0" smtClean="0"/>
              <a:t>November 18, 2014</a:t>
            </a:r>
            <a:endParaRPr lang="es-ES" sz="1600" b="1" dirty="0"/>
          </a:p>
        </p:txBody>
      </p:sp>
      <p:pic>
        <p:nvPicPr>
          <p:cNvPr id="1026" name="Picture 2" descr="C:\Users\Vostro3360\Dropbox\Work\ANTEVERTI\A anteverti Projectes SCWC\A SCWC 2014\LOGO\logo-header.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37399" y="5661254"/>
            <a:ext cx="1152128" cy="768503"/>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Vostro3360\Dropbox\Work\ANTEVERTI\A anteverti Projectes SCWC\A SCWC 2014\LOGO\SCEWC_LOGOS_2_baja-0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057" t="23703" r="12501" b="24145"/>
          <a:stretch/>
        </p:blipFill>
        <p:spPr bwMode="auto">
          <a:xfrm>
            <a:off x="7670414" y="393274"/>
            <a:ext cx="1747082" cy="687292"/>
          </a:xfrm>
          <a:prstGeom prst="rect">
            <a:avLst/>
          </a:prstGeom>
          <a:noFill/>
          <a:extLst>
            <a:ext uri="{909E8E84-426E-40DD-AFC4-6F175D3DCCD1}">
              <a14:hiddenFill xmlns:a14="http://schemas.microsoft.com/office/drawing/2010/main" xmlns="">
                <a:solidFill>
                  <a:srgbClr val="FFFFFF"/>
                </a:solidFill>
              </a14:hiddenFill>
            </a:ext>
          </a:extLst>
        </p:spPr>
      </p:pic>
      <p:pic>
        <p:nvPicPr>
          <p:cNvPr id="13314" name="Picture 2" descr="http://www.semanco-project.eu/index_htm_files/0.jpg"/>
          <p:cNvPicPr>
            <a:picLocks noChangeAspect="1" noChangeArrowheads="1"/>
          </p:cNvPicPr>
          <p:nvPr/>
        </p:nvPicPr>
        <p:blipFill>
          <a:blip r:embed="rId4" cstate="print"/>
          <a:srcRect/>
          <a:stretch>
            <a:fillRect/>
          </a:stretch>
        </p:blipFill>
        <p:spPr bwMode="auto">
          <a:xfrm>
            <a:off x="632522" y="1124744"/>
            <a:ext cx="4184036" cy="864096"/>
          </a:xfrm>
          <a:prstGeom prst="rect">
            <a:avLst/>
          </a:prstGeom>
          <a:noFill/>
        </p:spPr>
      </p:pic>
      <p:sp>
        <p:nvSpPr>
          <p:cNvPr id="7" name="6 CuadroTexto"/>
          <p:cNvSpPr txBox="1"/>
          <p:nvPr/>
        </p:nvSpPr>
        <p:spPr>
          <a:xfrm>
            <a:off x="632523" y="1988840"/>
            <a:ext cx="2933495" cy="400110"/>
          </a:xfrm>
          <a:prstGeom prst="rect">
            <a:avLst/>
          </a:prstGeom>
          <a:noFill/>
        </p:spPr>
        <p:txBody>
          <a:bodyPr wrap="none" rtlCol="0">
            <a:spAutoFit/>
          </a:bodyPr>
          <a:lstStyle/>
          <a:p>
            <a:r>
              <a:rPr lang="es-ES" sz="2000" b="1" dirty="0" smtClean="0">
                <a:solidFill>
                  <a:schemeClr val="tx2">
                    <a:lumMod val="60000"/>
                    <a:lumOff val="40000"/>
                  </a:schemeClr>
                </a:solidFill>
              </a:rPr>
              <a:t>www.semanco-project.eu</a:t>
            </a:r>
            <a:endParaRPr lang="es-ES" sz="2000" b="1" dirty="0">
              <a:solidFill>
                <a:schemeClr val="tx2">
                  <a:lumMod val="60000"/>
                  <a:lumOff val="40000"/>
                </a:schemeClr>
              </a:solidFill>
            </a:endParaRPr>
          </a:p>
        </p:txBody>
      </p:sp>
    </p:spTree>
    <p:extLst>
      <p:ext uri="{BB962C8B-B14F-4D97-AF65-F5344CB8AC3E}">
        <p14:creationId xmlns:p14="http://schemas.microsoft.com/office/powerpoint/2010/main" xmlns="" val="1843160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62 CuadroTexto"/>
          <p:cNvSpPr txBox="1"/>
          <p:nvPr/>
        </p:nvSpPr>
        <p:spPr>
          <a:xfrm>
            <a:off x="584330" y="1065319"/>
            <a:ext cx="2640478" cy="830997"/>
          </a:xfrm>
          <a:prstGeom prst="rect">
            <a:avLst/>
          </a:prstGeom>
          <a:solidFill>
            <a:sysClr val="window" lastClr="FFFFFF"/>
          </a:solidFill>
        </p:spPr>
        <p:txBody>
          <a:bodyPr wrap="square" rtlCol="0">
            <a:spAutoFit/>
          </a:bodyPr>
          <a:lstStyle/>
          <a:p>
            <a:pPr>
              <a:defRPr/>
            </a:pPr>
            <a:r>
              <a:rPr lang="en-US" sz="1600" kern="0" dirty="0">
                <a:solidFill>
                  <a:prstClr val="black"/>
                </a:solidFill>
              </a:rPr>
              <a:t>Data connected through the </a:t>
            </a:r>
            <a:r>
              <a:rPr lang="en-US" sz="1600" i="1" kern="0" dirty="0">
                <a:solidFill>
                  <a:prstClr val="black"/>
                </a:solidFill>
              </a:rPr>
              <a:t>Semantic Energy Information Framework</a:t>
            </a:r>
          </a:p>
        </p:txBody>
      </p:sp>
      <p:pic>
        <p:nvPicPr>
          <p:cNvPr id="39" name="Picture 2"/>
          <p:cNvPicPr preferRelativeResize="0">
            <a:picLocks noChangeArrowheads="1"/>
          </p:cNvPicPr>
          <p:nvPr/>
        </p:nvPicPr>
        <p:blipFill>
          <a:blip r:embed="rId2" cstate="print"/>
          <a:srcRect/>
          <a:stretch>
            <a:fillRect/>
          </a:stretch>
        </p:blipFill>
        <p:spPr bwMode="auto">
          <a:xfrm>
            <a:off x="1353960" y="3477771"/>
            <a:ext cx="4320130" cy="3456104"/>
          </a:xfrm>
          <a:prstGeom prst="rect">
            <a:avLst/>
          </a:prstGeom>
          <a:ln>
            <a:noFill/>
          </a:ln>
          <a:effectLst>
            <a:outerShdw blurRad="292100" dist="139700" dir="2700000" algn="tl" rotWithShape="0">
              <a:srgbClr val="333333">
                <a:alpha val="65000"/>
              </a:srgbClr>
            </a:outerShdw>
          </a:effectLst>
          <a:scene3d>
            <a:camera prst="isometricOffAxis1Top">
              <a:rot lat="18664799" lon="19558760" rev="2510697"/>
            </a:camera>
            <a:lightRig rig="threePt" dir="t"/>
          </a:scene3d>
          <a:sp3d z="107950"/>
        </p:spPr>
      </p:pic>
      <p:sp>
        <p:nvSpPr>
          <p:cNvPr id="40" name="44 Forma libre"/>
          <p:cNvSpPr/>
          <p:nvPr/>
        </p:nvSpPr>
        <p:spPr>
          <a:xfrm>
            <a:off x="795763" y="2897374"/>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4">
              <a:lumMod val="60000"/>
              <a:lumOff val="40000"/>
              <a:alpha val="43137"/>
            </a:schemeClr>
          </a:solidFill>
          <a:ln w="3175" cap="flat" cmpd="sng" algn="ctr">
            <a:solidFill>
              <a:schemeClr val="accent4">
                <a:lumMod val="50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sp>
        <p:nvSpPr>
          <p:cNvPr id="41" name="45 Forma libre"/>
          <p:cNvSpPr/>
          <p:nvPr/>
        </p:nvSpPr>
        <p:spPr>
          <a:xfrm>
            <a:off x="795763" y="2053351"/>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6">
              <a:lumMod val="60000"/>
              <a:lumOff val="40000"/>
              <a:alpha val="43137"/>
            </a:schemeClr>
          </a:solidFill>
          <a:ln w="3175" cap="flat" cmpd="sng" algn="ctr">
            <a:solidFill>
              <a:schemeClr val="accent6">
                <a:lumMod val="75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sp>
        <p:nvSpPr>
          <p:cNvPr id="42" name="46 Forma libre"/>
          <p:cNvSpPr/>
          <p:nvPr/>
        </p:nvSpPr>
        <p:spPr>
          <a:xfrm>
            <a:off x="795763" y="1209328"/>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5">
              <a:lumMod val="60000"/>
              <a:lumOff val="40000"/>
              <a:alpha val="43137"/>
            </a:schemeClr>
          </a:solidFill>
          <a:ln w="3175" cap="flat" cmpd="sng" algn="ctr">
            <a:solidFill>
              <a:schemeClr val="accent5">
                <a:lumMod val="50000"/>
                <a:alpha val="94902"/>
              </a:schemeClr>
            </a:solidFill>
            <a:prstDash val="solid"/>
            <a:miter lim="800000"/>
          </a:ln>
          <a:effectLst/>
        </p:spPr>
        <p:txBody>
          <a:bodyPr rtlCol="0" anchor="ctr"/>
          <a:lstStyle/>
          <a:p>
            <a:pPr algn="ctr">
              <a:defRPr/>
            </a:pPr>
            <a:endParaRPr lang="es-ES" kern="0" dirty="0">
              <a:solidFill>
                <a:prstClr val="white"/>
              </a:solidFill>
              <a:latin typeface="Calibri" panose="020F0502020204030204"/>
            </a:endParaRPr>
          </a:p>
        </p:txBody>
      </p:sp>
      <p:cxnSp>
        <p:nvCxnSpPr>
          <p:cNvPr id="43" name="48 Conector recto"/>
          <p:cNvCxnSpPr/>
          <p:nvPr/>
        </p:nvCxnSpPr>
        <p:spPr>
          <a:xfrm flipV="1">
            <a:off x="777721" y="2335932"/>
            <a:ext cx="0" cy="2340000"/>
          </a:xfrm>
          <a:prstGeom prst="line">
            <a:avLst/>
          </a:prstGeom>
          <a:noFill/>
          <a:ln w="28575" cap="flat" cmpd="sng" algn="ctr">
            <a:solidFill>
              <a:srgbClr val="44546A"/>
            </a:solidFill>
            <a:prstDash val="sysDot"/>
            <a:miter lim="800000"/>
            <a:headEnd type="none" w="med" len="med"/>
            <a:tailEnd type="triangle" w="med" len="med"/>
          </a:ln>
          <a:effectLst/>
        </p:spPr>
      </p:cxnSp>
      <p:cxnSp>
        <p:nvCxnSpPr>
          <p:cNvPr id="44" name="56 Conector recto de flecha"/>
          <p:cNvCxnSpPr/>
          <p:nvPr/>
        </p:nvCxnSpPr>
        <p:spPr>
          <a:xfrm>
            <a:off x="777721" y="2264048"/>
            <a:ext cx="0" cy="792088"/>
          </a:xfrm>
          <a:prstGeom prst="straightConnector1">
            <a:avLst/>
          </a:prstGeom>
          <a:noFill/>
          <a:ln w="57150" cap="flat" cmpd="sng" algn="ctr">
            <a:solidFill>
              <a:srgbClr val="44546A"/>
            </a:solidFill>
            <a:prstDash val="solid"/>
            <a:miter lim="800000"/>
            <a:headEnd type="none" w="med" len="med"/>
            <a:tailEnd type="triangle" w="med" len="med"/>
          </a:ln>
          <a:effectLst/>
        </p:spPr>
      </p:cxnSp>
      <p:cxnSp>
        <p:nvCxnSpPr>
          <p:cNvPr id="45" name="57 Conector recto de flecha"/>
          <p:cNvCxnSpPr/>
          <p:nvPr/>
        </p:nvCxnSpPr>
        <p:spPr>
          <a:xfrm flipV="1">
            <a:off x="777721" y="3958456"/>
            <a:ext cx="0" cy="792088"/>
          </a:xfrm>
          <a:prstGeom prst="straightConnector1">
            <a:avLst/>
          </a:prstGeom>
          <a:noFill/>
          <a:ln w="57150" cap="flat" cmpd="sng" algn="ctr">
            <a:solidFill>
              <a:srgbClr val="44546A"/>
            </a:solidFill>
            <a:prstDash val="solid"/>
            <a:miter lim="800000"/>
            <a:headEnd type="none" w="med" len="med"/>
            <a:tailEnd type="triangle" w="med" len="med"/>
          </a:ln>
          <a:effectLst/>
        </p:spPr>
      </p:cxnSp>
      <p:sp>
        <p:nvSpPr>
          <p:cNvPr id="46" name="58 CuadroTexto"/>
          <p:cNvSpPr txBox="1"/>
          <p:nvPr/>
        </p:nvSpPr>
        <p:spPr>
          <a:xfrm rot="20576579">
            <a:off x="6433998" y="3534795"/>
            <a:ext cx="2900469" cy="338554"/>
          </a:xfrm>
          <a:prstGeom prst="rect">
            <a:avLst/>
          </a:prstGeom>
          <a:noFill/>
        </p:spPr>
        <p:txBody>
          <a:bodyPr wrap="square" rtlCol="0">
            <a:spAutoFit/>
          </a:bodyPr>
          <a:lstStyle/>
          <a:p>
            <a:pPr>
              <a:defRPr/>
            </a:pPr>
            <a:r>
              <a:rPr lang="en-US" sz="1600" kern="0" dirty="0">
                <a:solidFill>
                  <a:prstClr val="black"/>
                </a:solidFill>
              </a:rPr>
              <a:t>Energy assessment (SAP, UEP…)</a:t>
            </a:r>
          </a:p>
        </p:txBody>
      </p:sp>
      <p:sp>
        <p:nvSpPr>
          <p:cNvPr id="47" name="60 CuadroTexto"/>
          <p:cNvSpPr txBox="1"/>
          <p:nvPr/>
        </p:nvSpPr>
        <p:spPr>
          <a:xfrm rot="20576579">
            <a:off x="6433998" y="2696096"/>
            <a:ext cx="2900469" cy="338554"/>
          </a:xfrm>
          <a:prstGeom prst="rect">
            <a:avLst/>
          </a:prstGeom>
          <a:noFill/>
        </p:spPr>
        <p:txBody>
          <a:bodyPr wrap="square" rtlCol="0">
            <a:spAutoFit/>
          </a:bodyPr>
          <a:lstStyle/>
          <a:p>
            <a:pPr>
              <a:defRPr/>
            </a:pPr>
            <a:r>
              <a:rPr lang="en-US" sz="1600" kern="0" dirty="0">
                <a:solidFill>
                  <a:prstClr val="black"/>
                </a:solidFill>
              </a:rPr>
              <a:t>Energy simulation (URSOS, …)</a:t>
            </a:r>
          </a:p>
        </p:txBody>
      </p:sp>
      <p:sp>
        <p:nvSpPr>
          <p:cNvPr id="48" name="61 CuadroTexto"/>
          <p:cNvSpPr txBox="1"/>
          <p:nvPr/>
        </p:nvSpPr>
        <p:spPr>
          <a:xfrm rot="20576579">
            <a:off x="6433998" y="1844702"/>
            <a:ext cx="2900469" cy="338554"/>
          </a:xfrm>
          <a:prstGeom prst="rect">
            <a:avLst/>
          </a:prstGeom>
          <a:noFill/>
        </p:spPr>
        <p:txBody>
          <a:bodyPr wrap="square" rtlCol="0">
            <a:spAutoFit/>
          </a:bodyPr>
          <a:lstStyle/>
          <a:p>
            <a:pPr>
              <a:defRPr/>
            </a:pPr>
            <a:r>
              <a:rPr lang="en-US" sz="1600" kern="0" dirty="0">
                <a:solidFill>
                  <a:prstClr val="black"/>
                </a:solidFill>
              </a:rPr>
              <a:t>Energy analysis (data mining,..)</a:t>
            </a:r>
          </a:p>
        </p:txBody>
      </p:sp>
      <p:sp>
        <p:nvSpPr>
          <p:cNvPr id="49" name="63 CuadroTexto"/>
          <p:cNvSpPr txBox="1"/>
          <p:nvPr/>
        </p:nvSpPr>
        <p:spPr>
          <a:xfrm rot="20576579">
            <a:off x="6433994" y="4345637"/>
            <a:ext cx="3205268" cy="338554"/>
          </a:xfrm>
          <a:prstGeom prst="rect">
            <a:avLst/>
          </a:prstGeom>
          <a:noFill/>
        </p:spPr>
        <p:txBody>
          <a:bodyPr wrap="square" rtlCol="0">
            <a:spAutoFit/>
          </a:bodyPr>
          <a:lstStyle/>
          <a:p>
            <a:pPr>
              <a:defRPr/>
            </a:pPr>
            <a:r>
              <a:rPr lang="en-US" sz="1600" kern="0" dirty="0">
                <a:solidFill>
                  <a:prstClr val="black"/>
                </a:solidFill>
              </a:rPr>
              <a:t>GIS model (geometric data)</a:t>
            </a:r>
          </a:p>
        </p:txBody>
      </p:sp>
      <p:sp>
        <p:nvSpPr>
          <p:cNvPr id="50" name="64 CuadroTexto"/>
          <p:cNvSpPr txBox="1"/>
          <p:nvPr/>
        </p:nvSpPr>
        <p:spPr>
          <a:xfrm>
            <a:off x="2571139" y="491959"/>
            <a:ext cx="1885774" cy="338554"/>
          </a:xfrm>
          <a:prstGeom prst="rect">
            <a:avLst/>
          </a:prstGeom>
          <a:solidFill>
            <a:srgbClr val="5B9BD5">
              <a:lumMod val="40000"/>
              <a:lumOff val="60000"/>
            </a:srgbClr>
          </a:solidFill>
        </p:spPr>
        <p:txBody>
          <a:bodyPr wrap="square" rtlCol="0">
            <a:spAutoFit/>
          </a:bodyPr>
          <a:lstStyle/>
          <a:p>
            <a:pPr algn="ctr">
              <a:defRPr/>
            </a:pPr>
            <a:r>
              <a:rPr lang="es-ES" sz="1600" b="1" kern="0" dirty="0">
                <a:solidFill>
                  <a:prstClr val="black"/>
                </a:solidFill>
              </a:rPr>
              <a:t>DATA</a:t>
            </a:r>
          </a:p>
        </p:txBody>
      </p:sp>
      <p:sp>
        <p:nvSpPr>
          <p:cNvPr id="51" name="65 CuadroTexto"/>
          <p:cNvSpPr txBox="1"/>
          <p:nvPr/>
        </p:nvSpPr>
        <p:spPr>
          <a:xfrm>
            <a:off x="6876014" y="513227"/>
            <a:ext cx="1734586" cy="338554"/>
          </a:xfrm>
          <a:prstGeom prst="rect">
            <a:avLst/>
          </a:prstGeom>
          <a:solidFill>
            <a:srgbClr val="5B9BD5">
              <a:lumMod val="75000"/>
            </a:srgbClr>
          </a:solidFill>
        </p:spPr>
        <p:txBody>
          <a:bodyPr wrap="square" rtlCol="0">
            <a:spAutoFit/>
          </a:bodyPr>
          <a:lstStyle/>
          <a:p>
            <a:pPr algn="ctr">
              <a:defRPr/>
            </a:pPr>
            <a:r>
              <a:rPr lang="es-ES" sz="1600" b="1" kern="0" dirty="0">
                <a:solidFill>
                  <a:prstClr val="white"/>
                </a:solidFill>
              </a:rPr>
              <a:t>TOOLS</a:t>
            </a:r>
          </a:p>
        </p:txBody>
      </p:sp>
      <p:grpSp>
        <p:nvGrpSpPr>
          <p:cNvPr id="55" name="Grupo 54"/>
          <p:cNvGrpSpPr/>
          <p:nvPr/>
        </p:nvGrpSpPr>
        <p:grpSpPr>
          <a:xfrm>
            <a:off x="5833139" y="2415555"/>
            <a:ext cx="648072" cy="288032"/>
            <a:chOff x="5631973" y="2348880"/>
            <a:chExt cx="648072" cy="288032"/>
          </a:xfrm>
        </p:grpSpPr>
        <p:cxnSp>
          <p:nvCxnSpPr>
            <p:cNvPr id="56"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57"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58" name="Grupo 57"/>
          <p:cNvGrpSpPr/>
          <p:nvPr/>
        </p:nvGrpSpPr>
        <p:grpSpPr>
          <a:xfrm>
            <a:off x="5833139" y="3267224"/>
            <a:ext cx="648072" cy="288032"/>
            <a:chOff x="5631973" y="2348880"/>
            <a:chExt cx="648072" cy="288032"/>
          </a:xfrm>
        </p:grpSpPr>
        <p:cxnSp>
          <p:nvCxnSpPr>
            <p:cNvPr id="59"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60"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61" name="Grupo 60"/>
          <p:cNvGrpSpPr/>
          <p:nvPr/>
        </p:nvGrpSpPr>
        <p:grpSpPr>
          <a:xfrm>
            <a:off x="5833139" y="4118893"/>
            <a:ext cx="648072" cy="288032"/>
            <a:chOff x="5631973" y="2348880"/>
            <a:chExt cx="648072" cy="288032"/>
          </a:xfrm>
        </p:grpSpPr>
        <p:cxnSp>
          <p:nvCxnSpPr>
            <p:cNvPr id="62"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63"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64" name="Grupo 63"/>
          <p:cNvGrpSpPr/>
          <p:nvPr/>
        </p:nvGrpSpPr>
        <p:grpSpPr>
          <a:xfrm>
            <a:off x="5833139" y="4970562"/>
            <a:ext cx="648072" cy="288032"/>
            <a:chOff x="5631973" y="2348880"/>
            <a:chExt cx="648072" cy="288032"/>
          </a:xfrm>
        </p:grpSpPr>
        <p:cxnSp>
          <p:nvCxnSpPr>
            <p:cNvPr id="65"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66"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sp>
        <p:nvSpPr>
          <p:cNvPr id="29" name="6 Marcador de texto"/>
          <p:cNvSpPr txBox="1">
            <a:spLocks/>
          </p:cNvSpPr>
          <p:nvPr/>
        </p:nvSpPr>
        <p:spPr>
          <a:xfrm>
            <a:off x="-7134" y="6562674"/>
            <a:ext cx="9957593" cy="414387"/>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100" b="1" dirty="0">
                <a:solidFill>
                  <a:schemeClr val="bg1"/>
                </a:solidFill>
              </a:rPr>
              <a:t>Smart City Expo World Congress, Barcelona, 18-20 November 2014</a:t>
            </a:r>
          </a:p>
        </p:txBody>
      </p:sp>
      <p:sp>
        <p:nvSpPr>
          <p:cNvPr id="31" name="Marcador de texto 2"/>
          <p:cNvSpPr>
            <a:spLocks noGrp="1"/>
          </p:cNvSpPr>
          <p:nvPr>
            <p:ph type="body" sz="quarter" idx="15"/>
          </p:nvPr>
        </p:nvSpPr>
        <p:spPr>
          <a:xfrm>
            <a:off x="180713" y="8656"/>
            <a:ext cx="9725287" cy="324000"/>
          </a:xfrm>
        </p:spPr>
        <p:txBody>
          <a:bodyPr/>
          <a:lstStyle/>
          <a:p>
            <a:r>
              <a:rPr lang="en-US" dirty="0" smtClean="0"/>
              <a:t>Integration of data and tools</a:t>
            </a:r>
            <a:endParaRPr lang="en-US" dirty="0"/>
          </a:p>
        </p:txBody>
      </p:sp>
    </p:spTree>
    <p:extLst>
      <p:ext uri="{BB962C8B-B14F-4D97-AF65-F5344CB8AC3E}">
        <p14:creationId xmlns:p14="http://schemas.microsoft.com/office/powerpoint/2010/main" xmlns="" val="2382178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62 CuadroTexto"/>
          <p:cNvSpPr txBox="1"/>
          <p:nvPr/>
        </p:nvSpPr>
        <p:spPr>
          <a:xfrm>
            <a:off x="584330" y="1063166"/>
            <a:ext cx="2640478" cy="830997"/>
          </a:xfrm>
          <a:prstGeom prst="rect">
            <a:avLst/>
          </a:prstGeom>
          <a:solidFill>
            <a:sysClr val="window" lastClr="FFFFFF"/>
          </a:solidFill>
        </p:spPr>
        <p:txBody>
          <a:bodyPr wrap="square" rtlCol="0">
            <a:spAutoFit/>
          </a:bodyPr>
          <a:lstStyle/>
          <a:p>
            <a:pPr>
              <a:defRPr/>
            </a:pPr>
            <a:r>
              <a:rPr lang="en-US" sz="1600" kern="0" dirty="0">
                <a:solidFill>
                  <a:prstClr val="black"/>
                </a:solidFill>
              </a:rPr>
              <a:t>Data connected through the </a:t>
            </a:r>
            <a:r>
              <a:rPr lang="en-US" sz="1600" i="1" kern="0" dirty="0">
                <a:solidFill>
                  <a:prstClr val="black"/>
                </a:solidFill>
              </a:rPr>
              <a:t>Semantic Energy Information Framework</a:t>
            </a:r>
          </a:p>
        </p:txBody>
      </p:sp>
      <p:pic>
        <p:nvPicPr>
          <p:cNvPr id="39" name="Picture 2"/>
          <p:cNvPicPr preferRelativeResize="0">
            <a:picLocks noChangeArrowheads="1"/>
          </p:cNvPicPr>
          <p:nvPr/>
        </p:nvPicPr>
        <p:blipFill>
          <a:blip r:embed="rId2" cstate="print"/>
          <a:srcRect/>
          <a:stretch>
            <a:fillRect/>
          </a:stretch>
        </p:blipFill>
        <p:spPr bwMode="auto">
          <a:xfrm>
            <a:off x="1353960" y="3475618"/>
            <a:ext cx="4320130" cy="3456104"/>
          </a:xfrm>
          <a:prstGeom prst="rect">
            <a:avLst/>
          </a:prstGeom>
          <a:ln>
            <a:noFill/>
          </a:ln>
          <a:effectLst>
            <a:outerShdw blurRad="292100" dist="139700" dir="2700000" algn="tl" rotWithShape="0">
              <a:srgbClr val="333333">
                <a:alpha val="65000"/>
              </a:srgbClr>
            </a:outerShdw>
          </a:effectLst>
          <a:scene3d>
            <a:camera prst="isometricOffAxis1Top">
              <a:rot lat="18664799" lon="19558760" rev="2510697"/>
            </a:camera>
            <a:lightRig rig="threePt" dir="t"/>
          </a:scene3d>
          <a:sp3d z="107950"/>
        </p:spPr>
      </p:pic>
      <p:sp>
        <p:nvSpPr>
          <p:cNvPr id="40" name="44 Forma libre"/>
          <p:cNvSpPr/>
          <p:nvPr/>
        </p:nvSpPr>
        <p:spPr>
          <a:xfrm>
            <a:off x="795763" y="2895221"/>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4">
              <a:lumMod val="60000"/>
              <a:lumOff val="40000"/>
              <a:alpha val="43137"/>
            </a:schemeClr>
          </a:solidFill>
          <a:ln w="3175" cap="flat" cmpd="sng" algn="ctr">
            <a:solidFill>
              <a:schemeClr val="accent4">
                <a:lumMod val="50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sp>
        <p:nvSpPr>
          <p:cNvPr id="41" name="45 Forma libre"/>
          <p:cNvSpPr/>
          <p:nvPr/>
        </p:nvSpPr>
        <p:spPr>
          <a:xfrm>
            <a:off x="795763" y="2051198"/>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6">
              <a:lumMod val="60000"/>
              <a:lumOff val="40000"/>
              <a:alpha val="43137"/>
            </a:schemeClr>
          </a:solidFill>
          <a:ln w="3175" cap="flat" cmpd="sng" algn="ctr">
            <a:solidFill>
              <a:schemeClr val="accent6">
                <a:lumMod val="75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sp>
        <p:nvSpPr>
          <p:cNvPr id="42" name="46 Forma libre"/>
          <p:cNvSpPr/>
          <p:nvPr/>
        </p:nvSpPr>
        <p:spPr>
          <a:xfrm>
            <a:off x="795763" y="1207175"/>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5">
              <a:lumMod val="60000"/>
              <a:lumOff val="40000"/>
              <a:alpha val="43137"/>
            </a:schemeClr>
          </a:solidFill>
          <a:ln w="3175" cap="flat" cmpd="sng" algn="ctr">
            <a:solidFill>
              <a:schemeClr val="accent5">
                <a:lumMod val="50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cxnSp>
        <p:nvCxnSpPr>
          <p:cNvPr id="43" name="48 Conector recto"/>
          <p:cNvCxnSpPr/>
          <p:nvPr/>
        </p:nvCxnSpPr>
        <p:spPr>
          <a:xfrm flipV="1">
            <a:off x="777721" y="2333779"/>
            <a:ext cx="0" cy="2340000"/>
          </a:xfrm>
          <a:prstGeom prst="line">
            <a:avLst/>
          </a:prstGeom>
          <a:noFill/>
          <a:ln w="28575" cap="flat" cmpd="sng" algn="ctr">
            <a:solidFill>
              <a:srgbClr val="44546A"/>
            </a:solidFill>
            <a:prstDash val="sysDot"/>
            <a:miter lim="800000"/>
            <a:headEnd type="none" w="med" len="med"/>
            <a:tailEnd type="triangle" w="med" len="med"/>
          </a:ln>
          <a:effectLst/>
        </p:spPr>
      </p:cxnSp>
      <p:cxnSp>
        <p:nvCxnSpPr>
          <p:cNvPr id="44" name="56 Conector recto de flecha"/>
          <p:cNvCxnSpPr/>
          <p:nvPr/>
        </p:nvCxnSpPr>
        <p:spPr>
          <a:xfrm>
            <a:off x="777721" y="2261895"/>
            <a:ext cx="0" cy="792088"/>
          </a:xfrm>
          <a:prstGeom prst="straightConnector1">
            <a:avLst/>
          </a:prstGeom>
          <a:noFill/>
          <a:ln w="57150" cap="flat" cmpd="sng" algn="ctr">
            <a:solidFill>
              <a:srgbClr val="44546A"/>
            </a:solidFill>
            <a:prstDash val="solid"/>
            <a:miter lim="800000"/>
            <a:headEnd type="none" w="med" len="med"/>
            <a:tailEnd type="triangle" w="med" len="med"/>
          </a:ln>
          <a:effectLst/>
        </p:spPr>
      </p:cxnSp>
      <p:cxnSp>
        <p:nvCxnSpPr>
          <p:cNvPr id="45" name="57 Conector recto de flecha"/>
          <p:cNvCxnSpPr/>
          <p:nvPr/>
        </p:nvCxnSpPr>
        <p:spPr>
          <a:xfrm flipV="1">
            <a:off x="777721" y="3956303"/>
            <a:ext cx="0" cy="792088"/>
          </a:xfrm>
          <a:prstGeom prst="straightConnector1">
            <a:avLst/>
          </a:prstGeom>
          <a:noFill/>
          <a:ln w="57150" cap="flat" cmpd="sng" algn="ctr">
            <a:solidFill>
              <a:srgbClr val="44546A"/>
            </a:solidFill>
            <a:prstDash val="solid"/>
            <a:miter lim="800000"/>
            <a:headEnd type="none" w="med" len="med"/>
            <a:tailEnd type="triangle" w="med" len="med"/>
          </a:ln>
          <a:effectLst/>
        </p:spPr>
      </p:cxnSp>
      <p:sp>
        <p:nvSpPr>
          <p:cNvPr id="46" name="58 CuadroTexto"/>
          <p:cNvSpPr txBox="1"/>
          <p:nvPr/>
        </p:nvSpPr>
        <p:spPr>
          <a:xfrm rot="20576579">
            <a:off x="6433998" y="3532642"/>
            <a:ext cx="2900469" cy="338554"/>
          </a:xfrm>
          <a:prstGeom prst="rect">
            <a:avLst/>
          </a:prstGeom>
          <a:noFill/>
        </p:spPr>
        <p:txBody>
          <a:bodyPr wrap="square" rtlCol="0">
            <a:spAutoFit/>
          </a:bodyPr>
          <a:lstStyle/>
          <a:p>
            <a:pPr>
              <a:defRPr/>
            </a:pPr>
            <a:r>
              <a:rPr lang="en-US" sz="1600" kern="0" dirty="0">
                <a:solidFill>
                  <a:prstClr val="black"/>
                </a:solidFill>
              </a:rPr>
              <a:t>Energy assessment (SAP, UEP…)</a:t>
            </a:r>
          </a:p>
        </p:txBody>
      </p:sp>
      <p:sp>
        <p:nvSpPr>
          <p:cNvPr id="47" name="60 CuadroTexto"/>
          <p:cNvSpPr txBox="1"/>
          <p:nvPr/>
        </p:nvSpPr>
        <p:spPr>
          <a:xfrm rot="20576579">
            <a:off x="6433998" y="2703882"/>
            <a:ext cx="2900469" cy="338554"/>
          </a:xfrm>
          <a:prstGeom prst="rect">
            <a:avLst/>
          </a:prstGeom>
          <a:noFill/>
        </p:spPr>
        <p:txBody>
          <a:bodyPr wrap="square" rtlCol="0">
            <a:spAutoFit/>
          </a:bodyPr>
          <a:lstStyle/>
          <a:p>
            <a:pPr>
              <a:defRPr/>
            </a:pPr>
            <a:r>
              <a:rPr lang="en-US" sz="1600" kern="0" dirty="0">
                <a:solidFill>
                  <a:srgbClr val="FF0000"/>
                </a:solidFill>
              </a:rPr>
              <a:t>Energy simulation (URSOS, …)</a:t>
            </a:r>
          </a:p>
        </p:txBody>
      </p:sp>
      <p:sp>
        <p:nvSpPr>
          <p:cNvPr id="48" name="61 CuadroTexto"/>
          <p:cNvSpPr txBox="1"/>
          <p:nvPr/>
        </p:nvSpPr>
        <p:spPr>
          <a:xfrm rot="20576579">
            <a:off x="6433998" y="1842547"/>
            <a:ext cx="2900469" cy="338554"/>
          </a:xfrm>
          <a:prstGeom prst="rect">
            <a:avLst/>
          </a:prstGeom>
          <a:noFill/>
        </p:spPr>
        <p:txBody>
          <a:bodyPr wrap="square" rtlCol="0">
            <a:spAutoFit/>
          </a:bodyPr>
          <a:lstStyle/>
          <a:p>
            <a:pPr>
              <a:defRPr/>
            </a:pPr>
            <a:r>
              <a:rPr lang="en-US" sz="1600" kern="0" dirty="0">
                <a:solidFill>
                  <a:prstClr val="black"/>
                </a:solidFill>
              </a:rPr>
              <a:t>Energy analysis (data mining,..)</a:t>
            </a:r>
          </a:p>
        </p:txBody>
      </p:sp>
      <p:sp>
        <p:nvSpPr>
          <p:cNvPr id="49" name="63 CuadroTexto"/>
          <p:cNvSpPr txBox="1"/>
          <p:nvPr/>
        </p:nvSpPr>
        <p:spPr>
          <a:xfrm rot="20576579">
            <a:off x="6433994" y="4343484"/>
            <a:ext cx="3205268" cy="338554"/>
          </a:xfrm>
          <a:prstGeom prst="rect">
            <a:avLst/>
          </a:prstGeom>
          <a:noFill/>
        </p:spPr>
        <p:txBody>
          <a:bodyPr wrap="square" rtlCol="0">
            <a:spAutoFit/>
          </a:bodyPr>
          <a:lstStyle/>
          <a:p>
            <a:pPr>
              <a:defRPr/>
            </a:pPr>
            <a:r>
              <a:rPr lang="en-US" sz="1600" kern="0" dirty="0">
                <a:solidFill>
                  <a:prstClr val="black"/>
                </a:solidFill>
              </a:rPr>
              <a:t>GIS model (geometric data)</a:t>
            </a:r>
          </a:p>
        </p:txBody>
      </p:sp>
      <p:sp>
        <p:nvSpPr>
          <p:cNvPr id="50" name="64 CuadroTexto"/>
          <p:cNvSpPr txBox="1"/>
          <p:nvPr/>
        </p:nvSpPr>
        <p:spPr>
          <a:xfrm>
            <a:off x="2571139" y="491959"/>
            <a:ext cx="1885774" cy="338554"/>
          </a:xfrm>
          <a:prstGeom prst="rect">
            <a:avLst/>
          </a:prstGeom>
          <a:solidFill>
            <a:srgbClr val="5B9BD5">
              <a:lumMod val="40000"/>
              <a:lumOff val="60000"/>
            </a:srgbClr>
          </a:solidFill>
        </p:spPr>
        <p:txBody>
          <a:bodyPr wrap="square" rtlCol="0">
            <a:spAutoFit/>
          </a:bodyPr>
          <a:lstStyle/>
          <a:p>
            <a:pPr algn="ctr">
              <a:defRPr/>
            </a:pPr>
            <a:r>
              <a:rPr lang="es-ES" sz="1600" b="1" kern="0" dirty="0">
                <a:solidFill>
                  <a:prstClr val="black"/>
                </a:solidFill>
              </a:rPr>
              <a:t>DATA</a:t>
            </a:r>
          </a:p>
        </p:txBody>
      </p:sp>
      <p:sp>
        <p:nvSpPr>
          <p:cNvPr id="51" name="65 CuadroTexto"/>
          <p:cNvSpPr txBox="1"/>
          <p:nvPr/>
        </p:nvSpPr>
        <p:spPr>
          <a:xfrm>
            <a:off x="6876014" y="513227"/>
            <a:ext cx="1734586" cy="338554"/>
          </a:xfrm>
          <a:prstGeom prst="rect">
            <a:avLst/>
          </a:prstGeom>
          <a:solidFill>
            <a:srgbClr val="5B9BD5">
              <a:lumMod val="75000"/>
            </a:srgbClr>
          </a:solidFill>
        </p:spPr>
        <p:txBody>
          <a:bodyPr wrap="square" rtlCol="0">
            <a:spAutoFit/>
          </a:bodyPr>
          <a:lstStyle/>
          <a:p>
            <a:pPr algn="ctr">
              <a:defRPr/>
            </a:pPr>
            <a:r>
              <a:rPr lang="es-ES" sz="1600" b="1" kern="0" dirty="0">
                <a:solidFill>
                  <a:prstClr val="white"/>
                </a:solidFill>
              </a:rPr>
              <a:t>TOOLS</a:t>
            </a:r>
          </a:p>
        </p:txBody>
      </p:sp>
      <p:sp>
        <p:nvSpPr>
          <p:cNvPr id="52" name="27 Elipse"/>
          <p:cNvSpPr/>
          <p:nvPr/>
        </p:nvSpPr>
        <p:spPr>
          <a:xfrm rot="20972599">
            <a:off x="4327349" y="4712160"/>
            <a:ext cx="360040" cy="216024"/>
          </a:xfrm>
          <a:prstGeom prst="ellipse">
            <a:avLst/>
          </a:prstGeom>
          <a:solidFill>
            <a:srgbClr val="E6E0EC">
              <a:alpha val="92941"/>
            </a:srgbClr>
          </a:solidFill>
          <a:ln w="28575" cap="flat" cmpd="sng" algn="ctr">
            <a:solidFill>
              <a:sysClr val="windowText" lastClr="000000">
                <a:lumMod val="75000"/>
                <a:lumOff val="25000"/>
              </a:sysClr>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sp>
        <p:nvSpPr>
          <p:cNvPr id="53" name="37 Elipse"/>
          <p:cNvSpPr/>
          <p:nvPr/>
        </p:nvSpPr>
        <p:spPr>
          <a:xfrm rot="20972599">
            <a:off x="2267452" y="2296565"/>
            <a:ext cx="360040" cy="216024"/>
          </a:xfrm>
          <a:prstGeom prst="ellipse">
            <a:avLst/>
          </a:prstGeom>
          <a:solidFill>
            <a:schemeClr val="accent5">
              <a:lumMod val="20000"/>
              <a:lumOff val="80000"/>
              <a:alpha val="72941"/>
            </a:schemeClr>
          </a:solidFill>
          <a:ln w="28575" cap="flat" cmpd="sng" algn="ctr">
            <a:solidFill>
              <a:sysClr val="windowText" lastClr="000000">
                <a:lumMod val="75000"/>
                <a:lumOff val="25000"/>
              </a:sysClr>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grpSp>
        <p:nvGrpSpPr>
          <p:cNvPr id="55" name="Grupo 54"/>
          <p:cNvGrpSpPr/>
          <p:nvPr/>
        </p:nvGrpSpPr>
        <p:grpSpPr>
          <a:xfrm>
            <a:off x="5833139" y="2413402"/>
            <a:ext cx="648072" cy="288032"/>
            <a:chOff x="5631973" y="2348880"/>
            <a:chExt cx="648072" cy="288032"/>
          </a:xfrm>
        </p:grpSpPr>
        <p:cxnSp>
          <p:nvCxnSpPr>
            <p:cNvPr id="56"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57"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58" name="Grupo 57"/>
          <p:cNvGrpSpPr/>
          <p:nvPr/>
        </p:nvGrpSpPr>
        <p:grpSpPr>
          <a:xfrm>
            <a:off x="5833139" y="3265071"/>
            <a:ext cx="648072" cy="288032"/>
            <a:chOff x="5631973" y="2348880"/>
            <a:chExt cx="648072" cy="288032"/>
          </a:xfrm>
        </p:grpSpPr>
        <p:cxnSp>
          <p:nvCxnSpPr>
            <p:cNvPr id="59" name="67 Conector recto de flecha"/>
            <p:cNvCxnSpPr/>
            <p:nvPr/>
          </p:nvCxnSpPr>
          <p:spPr>
            <a:xfrm flipH="1">
              <a:off x="5631973" y="2348880"/>
              <a:ext cx="504056" cy="144016"/>
            </a:xfrm>
            <a:prstGeom prst="straightConnector1">
              <a:avLst/>
            </a:prstGeom>
            <a:noFill/>
            <a:ln w="38100" cap="flat" cmpd="sng" algn="ctr">
              <a:solidFill>
                <a:srgbClr val="FF0000"/>
              </a:solidFill>
              <a:prstDash val="solid"/>
              <a:miter lim="800000"/>
              <a:headEnd type="none" w="med" len="med"/>
              <a:tailEnd type="triangle" w="med" len="med"/>
            </a:ln>
            <a:effectLst/>
          </p:spPr>
        </p:cxnSp>
        <p:cxnSp>
          <p:nvCxnSpPr>
            <p:cNvPr id="60"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61" name="Grupo 60"/>
          <p:cNvGrpSpPr/>
          <p:nvPr/>
        </p:nvGrpSpPr>
        <p:grpSpPr>
          <a:xfrm>
            <a:off x="5833139" y="4116740"/>
            <a:ext cx="648072" cy="288032"/>
            <a:chOff x="5631973" y="2348880"/>
            <a:chExt cx="648072" cy="288032"/>
          </a:xfrm>
        </p:grpSpPr>
        <p:cxnSp>
          <p:nvCxnSpPr>
            <p:cNvPr id="62"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63"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64" name="Grupo 63"/>
          <p:cNvGrpSpPr/>
          <p:nvPr/>
        </p:nvGrpSpPr>
        <p:grpSpPr>
          <a:xfrm>
            <a:off x="5833139" y="4968409"/>
            <a:ext cx="648072" cy="288032"/>
            <a:chOff x="5631973" y="2348880"/>
            <a:chExt cx="648072" cy="288032"/>
          </a:xfrm>
        </p:grpSpPr>
        <p:cxnSp>
          <p:nvCxnSpPr>
            <p:cNvPr id="65"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66"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sp>
        <p:nvSpPr>
          <p:cNvPr id="67" name="28 Elipse"/>
          <p:cNvSpPr/>
          <p:nvPr/>
        </p:nvSpPr>
        <p:spPr>
          <a:xfrm rot="20972599">
            <a:off x="4835108" y="3428458"/>
            <a:ext cx="360040" cy="216024"/>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sz="1400" b="1"/>
          </a:p>
        </p:txBody>
      </p:sp>
      <p:sp>
        <p:nvSpPr>
          <p:cNvPr id="74" name="27 Elipse"/>
          <p:cNvSpPr/>
          <p:nvPr/>
        </p:nvSpPr>
        <p:spPr>
          <a:xfrm rot="20972599">
            <a:off x="3530638" y="5428775"/>
            <a:ext cx="360040" cy="216024"/>
          </a:xfrm>
          <a:prstGeom prst="ellipse">
            <a:avLst/>
          </a:prstGeom>
          <a:solidFill>
            <a:srgbClr val="EBF1DE">
              <a:alpha val="92941"/>
            </a:srgbClr>
          </a:solidFill>
          <a:ln w="28575" cap="flat" cmpd="sng" algn="ctr">
            <a:solidFill>
              <a:sysClr val="windowText" lastClr="000000">
                <a:lumMod val="75000"/>
                <a:lumOff val="25000"/>
              </a:sysClr>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sp>
        <p:nvSpPr>
          <p:cNvPr id="54" name="39 Elipse"/>
          <p:cNvSpPr/>
          <p:nvPr/>
        </p:nvSpPr>
        <p:spPr>
          <a:xfrm rot="20972599">
            <a:off x="3883640" y="2505718"/>
            <a:ext cx="360040" cy="216024"/>
          </a:xfrm>
          <a:prstGeom prst="ellipse">
            <a:avLst/>
          </a:prstGeom>
          <a:solidFill>
            <a:schemeClr val="accent5">
              <a:lumMod val="20000"/>
              <a:lumOff val="80000"/>
              <a:alpha val="72941"/>
            </a:schemeClr>
          </a:solidFill>
          <a:ln w="28575" cap="flat" cmpd="sng" algn="ctr">
            <a:solidFill>
              <a:sysClr val="windowText" lastClr="000000">
                <a:lumMod val="75000"/>
                <a:lumOff val="25000"/>
              </a:sysClr>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sp>
        <p:nvSpPr>
          <p:cNvPr id="34" name="6 Marcador de texto"/>
          <p:cNvSpPr txBox="1">
            <a:spLocks/>
          </p:cNvSpPr>
          <p:nvPr/>
        </p:nvSpPr>
        <p:spPr>
          <a:xfrm>
            <a:off x="-7134" y="6562674"/>
            <a:ext cx="9957593" cy="414387"/>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100" b="1" dirty="0">
                <a:solidFill>
                  <a:schemeClr val="bg1"/>
                </a:solidFill>
              </a:rPr>
              <a:t>Smart City Expo World Congress, Barcelona, 18-20 November 2014</a:t>
            </a:r>
          </a:p>
        </p:txBody>
      </p:sp>
      <p:sp>
        <p:nvSpPr>
          <p:cNvPr id="37" name="Marcador de texto 2"/>
          <p:cNvSpPr>
            <a:spLocks noGrp="1"/>
          </p:cNvSpPr>
          <p:nvPr>
            <p:ph type="body" sz="quarter" idx="15"/>
          </p:nvPr>
        </p:nvSpPr>
        <p:spPr>
          <a:xfrm>
            <a:off x="180713" y="8656"/>
            <a:ext cx="9725287" cy="324000"/>
          </a:xfrm>
        </p:spPr>
        <p:txBody>
          <a:bodyPr/>
          <a:lstStyle/>
          <a:p>
            <a:r>
              <a:rPr lang="en-US" dirty="0" smtClean="0"/>
              <a:t>Integration of data and tools</a:t>
            </a:r>
            <a:endParaRPr lang="en-US" dirty="0"/>
          </a:p>
        </p:txBody>
      </p:sp>
    </p:spTree>
    <p:extLst>
      <p:ext uri="{BB962C8B-B14F-4D97-AF65-F5344CB8AC3E}">
        <p14:creationId xmlns:p14="http://schemas.microsoft.com/office/powerpoint/2010/main" xmlns="" val="3662397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62 CuadroTexto"/>
          <p:cNvSpPr txBox="1"/>
          <p:nvPr/>
        </p:nvSpPr>
        <p:spPr>
          <a:xfrm>
            <a:off x="584330" y="1062548"/>
            <a:ext cx="2640478" cy="830997"/>
          </a:xfrm>
          <a:prstGeom prst="rect">
            <a:avLst/>
          </a:prstGeom>
          <a:solidFill>
            <a:sysClr val="window" lastClr="FFFFFF"/>
          </a:solidFill>
        </p:spPr>
        <p:txBody>
          <a:bodyPr wrap="square" rtlCol="0">
            <a:spAutoFit/>
          </a:bodyPr>
          <a:lstStyle/>
          <a:p>
            <a:pPr>
              <a:defRPr/>
            </a:pPr>
            <a:r>
              <a:rPr lang="en-US" sz="1600" kern="0" dirty="0">
                <a:solidFill>
                  <a:prstClr val="black"/>
                </a:solidFill>
              </a:rPr>
              <a:t>Data connected through the </a:t>
            </a:r>
            <a:r>
              <a:rPr lang="en-US" sz="1600" i="1" kern="0" dirty="0">
                <a:solidFill>
                  <a:prstClr val="black"/>
                </a:solidFill>
              </a:rPr>
              <a:t>Semantic Energy Information Framework</a:t>
            </a:r>
          </a:p>
        </p:txBody>
      </p:sp>
      <p:pic>
        <p:nvPicPr>
          <p:cNvPr id="39" name="Picture 2"/>
          <p:cNvPicPr preferRelativeResize="0">
            <a:picLocks noChangeArrowheads="1"/>
          </p:cNvPicPr>
          <p:nvPr/>
        </p:nvPicPr>
        <p:blipFill>
          <a:blip r:embed="rId2" cstate="print"/>
          <a:srcRect/>
          <a:stretch>
            <a:fillRect/>
          </a:stretch>
        </p:blipFill>
        <p:spPr bwMode="auto">
          <a:xfrm>
            <a:off x="1353960" y="3475000"/>
            <a:ext cx="4320130" cy="3456104"/>
          </a:xfrm>
          <a:prstGeom prst="rect">
            <a:avLst/>
          </a:prstGeom>
          <a:ln>
            <a:noFill/>
          </a:ln>
          <a:effectLst>
            <a:outerShdw blurRad="292100" dist="139700" dir="2700000" algn="tl" rotWithShape="0">
              <a:srgbClr val="333333">
                <a:alpha val="65000"/>
              </a:srgbClr>
            </a:outerShdw>
          </a:effectLst>
          <a:scene3d>
            <a:camera prst="isometricOffAxis1Top">
              <a:rot lat="18664799" lon="19558760" rev="2510697"/>
            </a:camera>
            <a:lightRig rig="threePt" dir="t"/>
          </a:scene3d>
          <a:sp3d z="107950"/>
        </p:spPr>
      </p:pic>
      <p:sp>
        <p:nvSpPr>
          <p:cNvPr id="40" name="44 Forma libre"/>
          <p:cNvSpPr/>
          <p:nvPr/>
        </p:nvSpPr>
        <p:spPr>
          <a:xfrm>
            <a:off x="795763" y="2894603"/>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4">
              <a:lumMod val="60000"/>
              <a:lumOff val="40000"/>
              <a:alpha val="43137"/>
            </a:schemeClr>
          </a:solidFill>
          <a:ln w="3175" cap="flat" cmpd="sng" algn="ctr">
            <a:solidFill>
              <a:schemeClr val="accent4">
                <a:lumMod val="50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sp>
        <p:nvSpPr>
          <p:cNvPr id="41" name="45 Forma libre"/>
          <p:cNvSpPr/>
          <p:nvPr/>
        </p:nvSpPr>
        <p:spPr>
          <a:xfrm>
            <a:off x="795763" y="2050580"/>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6">
              <a:lumMod val="60000"/>
              <a:lumOff val="40000"/>
              <a:alpha val="43137"/>
            </a:schemeClr>
          </a:solidFill>
          <a:ln w="3175" cap="flat" cmpd="sng" algn="ctr">
            <a:solidFill>
              <a:schemeClr val="accent6">
                <a:lumMod val="75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sp>
        <p:nvSpPr>
          <p:cNvPr id="42" name="46 Forma libre"/>
          <p:cNvSpPr/>
          <p:nvPr/>
        </p:nvSpPr>
        <p:spPr>
          <a:xfrm>
            <a:off x="795763" y="1206557"/>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5">
              <a:lumMod val="60000"/>
              <a:lumOff val="40000"/>
              <a:alpha val="43137"/>
            </a:schemeClr>
          </a:solidFill>
          <a:ln w="3175" cap="flat" cmpd="sng" algn="ctr">
            <a:solidFill>
              <a:schemeClr val="accent5">
                <a:lumMod val="50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cxnSp>
        <p:nvCxnSpPr>
          <p:cNvPr id="43" name="48 Conector recto"/>
          <p:cNvCxnSpPr/>
          <p:nvPr/>
        </p:nvCxnSpPr>
        <p:spPr>
          <a:xfrm flipV="1">
            <a:off x="777721" y="2333161"/>
            <a:ext cx="0" cy="2340000"/>
          </a:xfrm>
          <a:prstGeom prst="line">
            <a:avLst/>
          </a:prstGeom>
          <a:noFill/>
          <a:ln w="28575" cap="flat" cmpd="sng" algn="ctr">
            <a:solidFill>
              <a:srgbClr val="44546A"/>
            </a:solidFill>
            <a:prstDash val="sysDot"/>
            <a:miter lim="800000"/>
            <a:headEnd type="none" w="med" len="med"/>
            <a:tailEnd type="triangle" w="med" len="med"/>
          </a:ln>
          <a:effectLst/>
        </p:spPr>
      </p:cxnSp>
      <p:cxnSp>
        <p:nvCxnSpPr>
          <p:cNvPr id="44" name="56 Conector recto de flecha"/>
          <p:cNvCxnSpPr/>
          <p:nvPr/>
        </p:nvCxnSpPr>
        <p:spPr>
          <a:xfrm>
            <a:off x="777721" y="2261277"/>
            <a:ext cx="0" cy="792088"/>
          </a:xfrm>
          <a:prstGeom prst="straightConnector1">
            <a:avLst/>
          </a:prstGeom>
          <a:noFill/>
          <a:ln w="57150" cap="flat" cmpd="sng" algn="ctr">
            <a:solidFill>
              <a:srgbClr val="44546A"/>
            </a:solidFill>
            <a:prstDash val="solid"/>
            <a:miter lim="800000"/>
            <a:headEnd type="none" w="med" len="med"/>
            <a:tailEnd type="triangle" w="med" len="med"/>
          </a:ln>
          <a:effectLst/>
        </p:spPr>
      </p:cxnSp>
      <p:cxnSp>
        <p:nvCxnSpPr>
          <p:cNvPr id="45" name="57 Conector recto de flecha"/>
          <p:cNvCxnSpPr/>
          <p:nvPr/>
        </p:nvCxnSpPr>
        <p:spPr>
          <a:xfrm flipV="1">
            <a:off x="777721" y="3955685"/>
            <a:ext cx="0" cy="792088"/>
          </a:xfrm>
          <a:prstGeom prst="straightConnector1">
            <a:avLst/>
          </a:prstGeom>
          <a:noFill/>
          <a:ln w="57150" cap="flat" cmpd="sng" algn="ctr">
            <a:solidFill>
              <a:srgbClr val="44546A"/>
            </a:solidFill>
            <a:prstDash val="solid"/>
            <a:miter lim="800000"/>
            <a:headEnd type="none" w="med" len="med"/>
            <a:tailEnd type="triangle" w="med" len="med"/>
          </a:ln>
          <a:effectLst/>
        </p:spPr>
      </p:cxnSp>
      <p:sp>
        <p:nvSpPr>
          <p:cNvPr id="46" name="58 CuadroTexto"/>
          <p:cNvSpPr txBox="1"/>
          <p:nvPr/>
        </p:nvSpPr>
        <p:spPr>
          <a:xfrm rot="20576579">
            <a:off x="6433998" y="3532022"/>
            <a:ext cx="2900469" cy="338554"/>
          </a:xfrm>
          <a:prstGeom prst="rect">
            <a:avLst/>
          </a:prstGeom>
          <a:noFill/>
        </p:spPr>
        <p:txBody>
          <a:bodyPr wrap="square" rtlCol="0">
            <a:spAutoFit/>
          </a:bodyPr>
          <a:lstStyle/>
          <a:p>
            <a:pPr>
              <a:defRPr/>
            </a:pPr>
            <a:r>
              <a:rPr lang="en-US" sz="1600" kern="0" dirty="0">
                <a:solidFill>
                  <a:prstClr val="black"/>
                </a:solidFill>
              </a:rPr>
              <a:t>Energy assessment (SAP, UEP…)</a:t>
            </a:r>
          </a:p>
        </p:txBody>
      </p:sp>
      <p:sp>
        <p:nvSpPr>
          <p:cNvPr id="47" name="60 CuadroTexto"/>
          <p:cNvSpPr txBox="1"/>
          <p:nvPr/>
        </p:nvSpPr>
        <p:spPr>
          <a:xfrm rot="20576579">
            <a:off x="6433998" y="2703264"/>
            <a:ext cx="2900469" cy="338554"/>
          </a:xfrm>
          <a:prstGeom prst="rect">
            <a:avLst/>
          </a:prstGeom>
          <a:noFill/>
        </p:spPr>
        <p:txBody>
          <a:bodyPr wrap="square" rtlCol="0">
            <a:spAutoFit/>
          </a:bodyPr>
          <a:lstStyle/>
          <a:p>
            <a:pPr>
              <a:defRPr/>
            </a:pPr>
            <a:r>
              <a:rPr lang="en-US" sz="1600" kern="0" dirty="0">
                <a:solidFill>
                  <a:srgbClr val="FF0000"/>
                </a:solidFill>
              </a:rPr>
              <a:t>Energy simulation (URSOS, …)</a:t>
            </a:r>
          </a:p>
        </p:txBody>
      </p:sp>
      <p:sp>
        <p:nvSpPr>
          <p:cNvPr id="48" name="61 CuadroTexto"/>
          <p:cNvSpPr txBox="1"/>
          <p:nvPr/>
        </p:nvSpPr>
        <p:spPr>
          <a:xfrm rot="20576579">
            <a:off x="6433998" y="1841932"/>
            <a:ext cx="2900469" cy="338554"/>
          </a:xfrm>
          <a:prstGeom prst="rect">
            <a:avLst/>
          </a:prstGeom>
          <a:noFill/>
        </p:spPr>
        <p:txBody>
          <a:bodyPr wrap="square" rtlCol="0">
            <a:spAutoFit/>
          </a:bodyPr>
          <a:lstStyle/>
          <a:p>
            <a:pPr>
              <a:defRPr/>
            </a:pPr>
            <a:r>
              <a:rPr lang="en-US" sz="1600" kern="0" dirty="0">
                <a:solidFill>
                  <a:prstClr val="black"/>
                </a:solidFill>
              </a:rPr>
              <a:t>Energy analysis (data mining,..)</a:t>
            </a:r>
          </a:p>
        </p:txBody>
      </p:sp>
      <p:sp>
        <p:nvSpPr>
          <p:cNvPr id="49" name="63 CuadroTexto"/>
          <p:cNvSpPr txBox="1"/>
          <p:nvPr/>
        </p:nvSpPr>
        <p:spPr>
          <a:xfrm rot="20576579">
            <a:off x="6433994" y="4342866"/>
            <a:ext cx="3205268" cy="338554"/>
          </a:xfrm>
          <a:prstGeom prst="rect">
            <a:avLst/>
          </a:prstGeom>
          <a:noFill/>
        </p:spPr>
        <p:txBody>
          <a:bodyPr wrap="square" rtlCol="0">
            <a:spAutoFit/>
          </a:bodyPr>
          <a:lstStyle/>
          <a:p>
            <a:pPr>
              <a:defRPr/>
            </a:pPr>
            <a:r>
              <a:rPr lang="en-US" sz="1600" kern="0" dirty="0">
                <a:solidFill>
                  <a:prstClr val="black"/>
                </a:solidFill>
              </a:rPr>
              <a:t>GIS model (geometric data)</a:t>
            </a:r>
          </a:p>
        </p:txBody>
      </p:sp>
      <p:sp>
        <p:nvSpPr>
          <p:cNvPr id="50" name="64 CuadroTexto"/>
          <p:cNvSpPr txBox="1"/>
          <p:nvPr/>
        </p:nvSpPr>
        <p:spPr>
          <a:xfrm>
            <a:off x="2571139" y="491959"/>
            <a:ext cx="1885774" cy="338554"/>
          </a:xfrm>
          <a:prstGeom prst="rect">
            <a:avLst/>
          </a:prstGeom>
          <a:solidFill>
            <a:srgbClr val="5B9BD5">
              <a:lumMod val="40000"/>
              <a:lumOff val="60000"/>
            </a:srgbClr>
          </a:solidFill>
        </p:spPr>
        <p:txBody>
          <a:bodyPr wrap="square" rtlCol="0">
            <a:spAutoFit/>
          </a:bodyPr>
          <a:lstStyle/>
          <a:p>
            <a:pPr algn="ctr">
              <a:defRPr/>
            </a:pPr>
            <a:r>
              <a:rPr lang="es-ES" sz="1600" b="1" kern="0" dirty="0">
                <a:solidFill>
                  <a:prstClr val="black"/>
                </a:solidFill>
              </a:rPr>
              <a:t>DATA</a:t>
            </a:r>
          </a:p>
        </p:txBody>
      </p:sp>
      <p:sp>
        <p:nvSpPr>
          <p:cNvPr id="51" name="65 CuadroTexto"/>
          <p:cNvSpPr txBox="1"/>
          <p:nvPr/>
        </p:nvSpPr>
        <p:spPr>
          <a:xfrm>
            <a:off x="6876014" y="513227"/>
            <a:ext cx="1734586" cy="338554"/>
          </a:xfrm>
          <a:prstGeom prst="rect">
            <a:avLst/>
          </a:prstGeom>
          <a:solidFill>
            <a:srgbClr val="5B9BD5">
              <a:lumMod val="75000"/>
            </a:srgbClr>
          </a:solidFill>
        </p:spPr>
        <p:txBody>
          <a:bodyPr wrap="square" rtlCol="0">
            <a:spAutoFit/>
          </a:bodyPr>
          <a:lstStyle/>
          <a:p>
            <a:pPr algn="ctr">
              <a:defRPr/>
            </a:pPr>
            <a:r>
              <a:rPr lang="es-ES" sz="1600" b="1" kern="0" dirty="0">
                <a:solidFill>
                  <a:prstClr val="white"/>
                </a:solidFill>
              </a:rPr>
              <a:t>TOOLS</a:t>
            </a:r>
          </a:p>
        </p:txBody>
      </p:sp>
      <p:grpSp>
        <p:nvGrpSpPr>
          <p:cNvPr id="55" name="Grupo 54"/>
          <p:cNvGrpSpPr/>
          <p:nvPr/>
        </p:nvGrpSpPr>
        <p:grpSpPr>
          <a:xfrm>
            <a:off x="5833139" y="2412784"/>
            <a:ext cx="648072" cy="288032"/>
            <a:chOff x="5631973" y="2348880"/>
            <a:chExt cx="648072" cy="288032"/>
          </a:xfrm>
        </p:grpSpPr>
        <p:cxnSp>
          <p:nvCxnSpPr>
            <p:cNvPr id="56"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57"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58" name="Grupo 57"/>
          <p:cNvGrpSpPr/>
          <p:nvPr/>
        </p:nvGrpSpPr>
        <p:grpSpPr>
          <a:xfrm>
            <a:off x="5833139" y="3274392"/>
            <a:ext cx="648072" cy="288032"/>
            <a:chOff x="5631973" y="2348880"/>
            <a:chExt cx="648072" cy="288032"/>
          </a:xfrm>
        </p:grpSpPr>
        <p:cxnSp>
          <p:nvCxnSpPr>
            <p:cNvPr id="59" name="67 Conector recto de flecha"/>
            <p:cNvCxnSpPr/>
            <p:nvPr/>
          </p:nvCxnSpPr>
          <p:spPr>
            <a:xfrm flipH="1">
              <a:off x="5631973" y="2348880"/>
              <a:ext cx="504056" cy="144016"/>
            </a:xfrm>
            <a:prstGeom prst="straightConnector1">
              <a:avLst/>
            </a:prstGeom>
            <a:noFill/>
            <a:ln w="38100" cap="flat" cmpd="sng" algn="ctr">
              <a:solidFill>
                <a:srgbClr val="FF0000"/>
              </a:solidFill>
              <a:prstDash val="solid"/>
              <a:miter lim="800000"/>
              <a:headEnd type="none" w="med" len="med"/>
              <a:tailEnd type="triangle" w="med" len="med"/>
            </a:ln>
            <a:effectLst/>
          </p:spPr>
        </p:cxnSp>
        <p:cxnSp>
          <p:nvCxnSpPr>
            <p:cNvPr id="60"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61" name="Grupo 60"/>
          <p:cNvGrpSpPr/>
          <p:nvPr/>
        </p:nvGrpSpPr>
        <p:grpSpPr>
          <a:xfrm>
            <a:off x="5833139" y="4116122"/>
            <a:ext cx="648072" cy="288032"/>
            <a:chOff x="5631973" y="2348880"/>
            <a:chExt cx="648072" cy="288032"/>
          </a:xfrm>
        </p:grpSpPr>
        <p:cxnSp>
          <p:nvCxnSpPr>
            <p:cNvPr id="62"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63"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64" name="Grupo 63"/>
          <p:cNvGrpSpPr/>
          <p:nvPr/>
        </p:nvGrpSpPr>
        <p:grpSpPr>
          <a:xfrm>
            <a:off x="5833139" y="4967791"/>
            <a:ext cx="648072" cy="288032"/>
            <a:chOff x="5631973" y="2348880"/>
            <a:chExt cx="648072" cy="288032"/>
          </a:xfrm>
        </p:grpSpPr>
        <p:cxnSp>
          <p:nvCxnSpPr>
            <p:cNvPr id="65"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66"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sp>
        <p:nvSpPr>
          <p:cNvPr id="67" name="28 Elipse"/>
          <p:cNvSpPr/>
          <p:nvPr/>
        </p:nvSpPr>
        <p:spPr>
          <a:xfrm rot="20972599">
            <a:off x="4835108" y="3427840"/>
            <a:ext cx="360040" cy="216024"/>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sz="1400" b="1"/>
          </a:p>
        </p:txBody>
      </p:sp>
      <p:cxnSp>
        <p:nvCxnSpPr>
          <p:cNvPr id="69" name="Conector recto 68"/>
          <p:cNvCxnSpPr>
            <a:endCxn id="67" idx="1"/>
          </p:cNvCxnSpPr>
          <p:nvPr/>
        </p:nvCxnSpPr>
        <p:spPr>
          <a:xfrm>
            <a:off x="4063660" y="3420616"/>
            <a:ext cx="812426" cy="63235"/>
          </a:xfrm>
          <a:prstGeom prst="line">
            <a:avLst/>
          </a:prstGeom>
          <a:noFill/>
          <a:ln w="28575" cap="flat" cmpd="sng" algn="ctr">
            <a:solidFill>
              <a:srgbClr val="FF0000"/>
            </a:solidFill>
            <a:prstDash val="sysDot"/>
            <a:miter lim="800000"/>
          </a:ln>
          <a:effectLst/>
        </p:spPr>
      </p:cxnSp>
      <p:cxnSp>
        <p:nvCxnSpPr>
          <p:cNvPr id="71" name="Conector recto 70"/>
          <p:cNvCxnSpPr/>
          <p:nvPr/>
        </p:nvCxnSpPr>
        <p:spPr>
          <a:xfrm>
            <a:off x="4065558" y="2574709"/>
            <a:ext cx="475" cy="843318"/>
          </a:xfrm>
          <a:prstGeom prst="line">
            <a:avLst/>
          </a:prstGeom>
          <a:noFill/>
          <a:ln w="28575" cap="flat" cmpd="sng" algn="ctr">
            <a:solidFill>
              <a:srgbClr val="FF0000"/>
            </a:solidFill>
            <a:prstDash val="sysDot"/>
            <a:miter lim="800000"/>
          </a:ln>
          <a:effectLst/>
        </p:spPr>
      </p:cxnSp>
      <p:cxnSp>
        <p:nvCxnSpPr>
          <p:cNvPr id="73" name="Conector recto 72"/>
          <p:cNvCxnSpPr>
            <a:endCxn id="67" idx="3"/>
          </p:cNvCxnSpPr>
          <p:nvPr/>
        </p:nvCxnSpPr>
        <p:spPr>
          <a:xfrm flipV="1">
            <a:off x="4496857" y="3634069"/>
            <a:ext cx="406957" cy="293993"/>
          </a:xfrm>
          <a:prstGeom prst="line">
            <a:avLst/>
          </a:prstGeom>
          <a:noFill/>
          <a:ln w="28575" cap="flat" cmpd="sng" algn="ctr">
            <a:solidFill>
              <a:srgbClr val="FF0000"/>
            </a:solidFill>
            <a:prstDash val="sysDot"/>
            <a:miter lim="800000"/>
          </a:ln>
          <a:effectLst/>
        </p:spPr>
      </p:cxnSp>
      <p:sp>
        <p:nvSpPr>
          <p:cNvPr id="70" name="27 Elipse"/>
          <p:cNvSpPr/>
          <p:nvPr/>
        </p:nvSpPr>
        <p:spPr>
          <a:xfrm rot="20972599">
            <a:off x="4327349" y="4712160"/>
            <a:ext cx="360040" cy="216024"/>
          </a:xfrm>
          <a:prstGeom prst="ellipse">
            <a:avLst/>
          </a:prstGeom>
          <a:solidFill>
            <a:srgbClr val="E6E0EC">
              <a:alpha val="92941"/>
            </a:srgbClr>
          </a:solidFill>
          <a:ln w="28575" cap="flat" cmpd="sng" algn="ctr">
            <a:solidFill>
              <a:srgbClr val="FF0000"/>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sp>
        <p:nvSpPr>
          <p:cNvPr id="75" name="37 Elipse"/>
          <p:cNvSpPr/>
          <p:nvPr/>
        </p:nvSpPr>
        <p:spPr>
          <a:xfrm rot="20972599">
            <a:off x="2267452" y="2296565"/>
            <a:ext cx="360040" cy="216024"/>
          </a:xfrm>
          <a:prstGeom prst="ellipse">
            <a:avLst/>
          </a:prstGeom>
          <a:solidFill>
            <a:schemeClr val="accent5">
              <a:lumMod val="20000"/>
              <a:lumOff val="80000"/>
              <a:alpha val="72941"/>
            </a:schemeClr>
          </a:solidFill>
          <a:ln w="28575" cap="flat" cmpd="sng" algn="ctr">
            <a:solidFill>
              <a:sysClr val="windowText" lastClr="000000">
                <a:lumMod val="75000"/>
                <a:lumOff val="25000"/>
              </a:sysClr>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sp>
        <p:nvSpPr>
          <p:cNvPr id="76" name="27 Elipse"/>
          <p:cNvSpPr/>
          <p:nvPr/>
        </p:nvSpPr>
        <p:spPr>
          <a:xfrm rot="20972599">
            <a:off x="3530638" y="5428775"/>
            <a:ext cx="360040" cy="216024"/>
          </a:xfrm>
          <a:prstGeom prst="ellipse">
            <a:avLst/>
          </a:prstGeom>
          <a:solidFill>
            <a:srgbClr val="EBF1DE">
              <a:alpha val="92941"/>
            </a:srgbClr>
          </a:solidFill>
          <a:ln w="28575" cap="flat" cmpd="sng" algn="ctr">
            <a:solidFill>
              <a:sysClr val="windowText" lastClr="000000">
                <a:lumMod val="75000"/>
                <a:lumOff val="25000"/>
              </a:sysClr>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sp>
        <p:nvSpPr>
          <p:cNvPr id="77" name="39 Elipse"/>
          <p:cNvSpPr/>
          <p:nvPr/>
        </p:nvSpPr>
        <p:spPr>
          <a:xfrm rot="20972599">
            <a:off x="3883640" y="2505718"/>
            <a:ext cx="360040" cy="216024"/>
          </a:xfrm>
          <a:prstGeom prst="ellipse">
            <a:avLst/>
          </a:prstGeom>
          <a:solidFill>
            <a:schemeClr val="accent5">
              <a:lumMod val="20000"/>
              <a:lumOff val="80000"/>
              <a:alpha val="72941"/>
            </a:schemeClr>
          </a:solidFill>
          <a:ln w="28575" cap="flat" cmpd="sng" algn="ctr">
            <a:solidFill>
              <a:srgbClr val="FF0000"/>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cxnSp>
        <p:nvCxnSpPr>
          <p:cNvPr id="72" name="Conector recto 71"/>
          <p:cNvCxnSpPr/>
          <p:nvPr/>
        </p:nvCxnSpPr>
        <p:spPr>
          <a:xfrm>
            <a:off x="4496855" y="3967209"/>
            <a:ext cx="475" cy="843318"/>
          </a:xfrm>
          <a:prstGeom prst="line">
            <a:avLst/>
          </a:prstGeom>
          <a:noFill/>
          <a:ln w="28575" cap="flat" cmpd="sng" algn="ctr">
            <a:solidFill>
              <a:srgbClr val="FF0000"/>
            </a:solidFill>
            <a:prstDash val="sysDot"/>
            <a:miter lim="800000"/>
          </a:ln>
          <a:effectLst/>
        </p:spPr>
      </p:cxnSp>
      <p:sp>
        <p:nvSpPr>
          <p:cNvPr id="38" name="6 Marcador de texto"/>
          <p:cNvSpPr txBox="1">
            <a:spLocks/>
          </p:cNvSpPr>
          <p:nvPr/>
        </p:nvSpPr>
        <p:spPr>
          <a:xfrm>
            <a:off x="-7134" y="6562674"/>
            <a:ext cx="9957593" cy="414387"/>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100" b="1" dirty="0">
                <a:solidFill>
                  <a:schemeClr val="bg1"/>
                </a:solidFill>
              </a:rPr>
              <a:t>Smart City Expo World Congress, Barcelona, 18-20 November 2014</a:t>
            </a:r>
          </a:p>
        </p:txBody>
      </p:sp>
      <p:sp>
        <p:nvSpPr>
          <p:cNvPr id="53" name="Marcador de texto 2"/>
          <p:cNvSpPr>
            <a:spLocks noGrp="1"/>
          </p:cNvSpPr>
          <p:nvPr>
            <p:ph type="body" sz="quarter" idx="15"/>
          </p:nvPr>
        </p:nvSpPr>
        <p:spPr>
          <a:xfrm>
            <a:off x="180713" y="8656"/>
            <a:ext cx="9725287" cy="324000"/>
          </a:xfrm>
        </p:spPr>
        <p:txBody>
          <a:bodyPr/>
          <a:lstStyle/>
          <a:p>
            <a:r>
              <a:rPr lang="en-US" dirty="0" smtClean="0"/>
              <a:t>Integration of data and tools</a:t>
            </a:r>
            <a:endParaRPr lang="en-US" dirty="0"/>
          </a:p>
        </p:txBody>
      </p:sp>
    </p:spTree>
    <p:extLst>
      <p:ext uri="{BB962C8B-B14F-4D97-AF65-F5344CB8AC3E}">
        <p14:creationId xmlns:p14="http://schemas.microsoft.com/office/powerpoint/2010/main" xmlns="" val="2742512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62 CuadroTexto"/>
          <p:cNvSpPr txBox="1"/>
          <p:nvPr/>
        </p:nvSpPr>
        <p:spPr>
          <a:xfrm>
            <a:off x="584330" y="1066594"/>
            <a:ext cx="2640478" cy="830997"/>
          </a:xfrm>
          <a:prstGeom prst="rect">
            <a:avLst/>
          </a:prstGeom>
          <a:solidFill>
            <a:sysClr val="window" lastClr="FFFFFF"/>
          </a:solidFill>
        </p:spPr>
        <p:txBody>
          <a:bodyPr wrap="square" rtlCol="0">
            <a:spAutoFit/>
          </a:bodyPr>
          <a:lstStyle/>
          <a:p>
            <a:pPr>
              <a:defRPr/>
            </a:pPr>
            <a:r>
              <a:rPr lang="en-US" sz="1600" kern="0" dirty="0">
                <a:solidFill>
                  <a:prstClr val="black"/>
                </a:solidFill>
              </a:rPr>
              <a:t>Data connected through the </a:t>
            </a:r>
            <a:r>
              <a:rPr lang="en-US" sz="1600" i="1" kern="0" dirty="0">
                <a:solidFill>
                  <a:prstClr val="black"/>
                </a:solidFill>
              </a:rPr>
              <a:t>Semantic Energy Information Framework</a:t>
            </a:r>
          </a:p>
        </p:txBody>
      </p:sp>
      <p:sp>
        <p:nvSpPr>
          <p:cNvPr id="3" name="Marcador de texto 2"/>
          <p:cNvSpPr>
            <a:spLocks noGrp="1"/>
          </p:cNvSpPr>
          <p:nvPr>
            <p:ph type="body" sz="quarter" idx="15"/>
          </p:nvPr>
        </p:nvSpPr>
        <p:spPr/>
        <p:txBody>
          <a:bodyPr/>
          <a:lstStyle/>
          <a:p>
            <a:r>
              <a:rPr lang="en-US" dirty="0" smtClean="0"/>
              <a:t>Integration of data and tools</a:t>
            </a:r>
            <a:endParaRPr lang="en-US" dirty="0"/>
          </a:p>
        </p:txBody>
      </p:sp>
      <p:pic>
        <p:nvPicPr>
          <p:cNvPr id="39" name="Picture 2"/>
          <p:cNvPicPr preferRelativeResize="0">
            <a:picLocks noChangeArrowheads="1"/>
          </p:cNvPicPr>
          <p:nvPr/>
        </p:nvPicPr>
        <p:blipFill>
          <a:blip r:embed="rId3" cstate="print"/>
          <a:srcRect/>
          <a:stretch>
            <a:fillRect/>
          </a:stretch>
        </p:blipFill>
        <p:spPr bwMode="auto">
          <a:xfrm>
            <a:off x="1353960" y="3479046"/>
            <a:ext cx="4320130" cy="3456104"/>
          </a:xfrm>
          <a:prstGeom prst="rect">
            <a:avLst/>
          </a:prstGeom>
          <a:ln>
            <a:noFill/>
          </a:ln>
          <a:effectLst>
            <a:outerShdw blurRad="292100" dist="139700" dir="2700000" algn="tl" rotWithShape="0">
              <a:srgbClr val="333333">
                <a:alpha val="65000"/>
              </a:srgbClr>
            </a:outerShdw>
          </a:effectLst>
          <a:scene3d>
            <a:camera prst="isometricOffAxis1Top">
              <a:rot lat="18664799" lon="19558760" rev="2510697"/>
            </a:camera>
            <a:lightRig rig="threePt" dir="t"/>
          </a:scene3d>
          <a:sp3d z="107950"/>
        </p:spPr>
      </p:pic>
      <p:sp>
        <p:nvSpPr>
          <p:cNvPr id="40" name="44 Forma libre"/>
          <p:cNvSpPr/>
          <p:nvPr/>
        </p:nvSpPr>
        <p:spPr>
          <a:xfrm>
            <a:off x="795763" y="2898649"/>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4">
              <a:lumMod val="60000"/>
              <a:lumOff val="40000"/>
              <a:alpha val="43137"/>
            </a:schemeClr>
          </a:solidFill>
          <a:ln w="3175" cap="flat" cmpd="sng" algn="ctr">
            <a:solidFill>
              <a:schemeClr val="accent4">
                <a:lumMod val="50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sp>
        <p:nvSpPr>
          <p:cNvPr id="41" name="45 Forma libre"/>
          <p:cNvSpPr/>
          <p:nvPr/>
        </p:nvSpPr>
        <p:spPr>
          <a:xfrm>
            <a:off x="795763" y="2054626"/>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6">
              <a:lumMod val="60000"/>
              <a:lumOff val="40000"/>
              <a:alpha val="43137"/>
            </a:schemeClr>
          </a:solidFill>
          <a:ln w="3175" cap="flat" cmpd="sng" algn="ctr">
            <a:solidFill>
              <a:schemeClr val="accent6">
                <a:lumMod val="75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sp>
        <p:nvSpPr>
          <p:cNvPr id="42" name="46 Forma libre"/>
          <p:cNvSpPr/>
          <p:nvPr/>
        </p:nvSpPr>
        <p:spPr>
          <a:xfrm>
            <a:off x="795763" y="1210603"/>
            <a:ext cx="5436524" cy="2776450"/>
          </a:xfrm>
          <a:custGeom>
            <a:avLst/>
            <a:gdLst>
              <a:gd name="connsiteX0" fmla="*/ 0 w 5436524"/>
              <a:gd name="connsiteY0" fmla="*/ 1047403 h 2776450"/>
              <a:gd name="connsiteX1" fmla="*/ 3873731 w 5436524"/>
              <a:gd name="connsiteY1" fmla="*/ 0 h 2776450"/>
              <a:gd name="connsiteX2" fmla="*/ 5436524 w 5436524"/>
              <a:gd name="connsiteY2" fmla="*/ 1712421 h 2776450"/>
              <a:gd name="connsiteX3" fmla="*/ 1479666 w 5436524"/>
              <a:gd name="connsiteY3" fmla="*/ 2776450 h 2776450"/>
              <a:gd name="connsiteX4" fmla="*/ 0 w 5436524"/>
              <a:gd name="connsiteY4" fmla="*/ 1047403 h 27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524" h="2776450">
                <a:moveTo>
                  <a:pt x="0" y="1047403"/>
                </a:moveTo>
                <a:lnTo>
                  <a:pt x="3873731" y="0"/>
                </a:lnTo>
                <a:lnTo>
                  <a:pt x="5436524" y="1712421"/>
                </a:lnTo>
                <a:lnTo>
                  <a:pt x="1479666" y="2776450"/>
                </a:lnTo>
                <a:lnTo>
                  <a:pt x="0" y="1047403"/>
                </a:lnTo>
                <a:close/>
              </a:path>
            </a:pathLst>
          </a:custGeom>
          <a:solidFill>
            <a:schemeClr val="accent5">
              <a:lumMod val="60000"/>
              <a:lumOff val="40000"/>
              <a:alpha val="43137"/>
            </a:schemeClr>
          </a:solidFill>
          <a:ln w="3175" cap="flat" cmpd="sng" algn="ctr">
            <a:solidFill>
              <a:schemeClr val="accent5">
                <a:lumMod val="50000"/>
                <a:alpha val="94902"/>
              </a:schemeClr>
            </a:solidFill>
            <a:prstDash val="solid"/>
            <a:miter lim="800000"/>
          </a:ln>
          <a:effectLst/>
        </p:spPr>
        <p:txBody>
          <a:bodyPr rtlCol="0" anchor="ctr"/>
          <a:lstStyle/>
          <a:p>
            <a:pPr algn="ctr">
              <a:defRPr/>
            </a:pPr>
            <a:endParaRPr lang="es-ES" kern="0">
              <a:solidFill>
                <a:prstClr val="white"/>
              </a:solidFill>
              <a:latin typeface="Calibri" panose="020F0502020204030204"/>
            </a:endParaRPr>
          </a:p>
        </p:txBody>
      </p:sp>
      <p:cxnSp>
        <p:nvCxnSpPr>
          <p:cNvPr id="43" name="48 Conector recto"/>
          <p:cNvCxnSpPr/>
          <p:nvPr/>
        </p:nvCxnSpPr>
        <p:spPr>
          <a:xfrm flipV="1">
            <a:off x="777721" y="2337207"/>
            <a:ext cx="0" cy="2340000"/>
          </a:xfrm>
          <a:prstGeom prst="line">
            <a:avLst/>
          </a:prstGeom>
          <a:noFill/>
          <a:ln w="28575" cap="flat" cmpd="sng" algn="ctr">
            <a:solidFill>
              <a:srgbClr val="44546A"/>
            </a:solidFill>
            <a:prstDash val="sysDot"/>
            <a:miter lim="800000"/>
            <a:headEnd type="none" w="med" len="med"/>
            <a:tailEnd type="triangle" w="med" len="med"/>
          </a:ln>
          <a:effectLst/>
        </p:spPr>
      </p:cxnSp>
      <p:cxnSp>
        <p:nvCxnSpPr>
          <p:cNvPr id="44" name="56 Conector recto de flecha"/>
          <p:cNvCxnSpPr/>
          <p:nvPr/>
        </p:nvCxnSpPr>
        <p:spPr>
          <a:xfrm>
            <a:off x="777721" y="2265323"/>
            <a:ext cx="0" cy="792088"/>
          </a:xfrm>
          <a:prstGeom prst="straightConnector1">
            <a:avLst/>
          </a:prstGeom>
          <a:noFill/>
          <a:ln w="57150" cap="flat" cmpd="sng" algn="ctr">
            <a:solidFill>
              <a:srgbClr val="44546A"/>
            </a:solidFill>
            <a:prstDash val="solid"/>
            <a:miter lim="800000"/>
            <a:headEnd type="none" w="med" len="med"/>
            <a:tailEnd type="triangle" w="med" len="med"/>
          </a:ln>
          <a:effectLst/>
        </p:spPr>
      </p:cxnSp>
      <p:cxnSp>
        <p:nvCxnSpPr>
          <p:cNvPr id="45" name="57 Conector recto de flecha"/>
          <p:cNvCxnSpPr/>
          <p:nvPr/>
        </p:nvCxnSpPr>
        <p:spPr>
          <a:xfrm flipV="1">
            <a:off x="777721" y="3959731"/>
            <a:ext cx="0" cy="792088"/>
          </a:xfrm>
          <a:prstGeom prst="straightConnector1">
            <a:avLst/>
          </a:prstGeom>
          <a:noFill/>
          <a:ln w="57150" cap="flat" cmpd="sng" algn="ctr">
            <a:solidFill>
              <a:srgbClr val="44546A"/>
            </a:solidFill>
            <a:prstDash val="solid"/>
            <a:miter lim="800000"/>
            <a:headEnd type="none" w="med" len="med"/>
            <a:tailEnd type="triangle" w="med" len="med"/>
          </a:ln>
          <a:effectLst/>
        </p:spPr>
      </p:cxnSp>
      <p:sp>
        <p:nvSpPr>
          <p:cNvPr id="46" name="58 CuadroTexto"/>
          <p:cNvSpPr txBox="1"/>
          <p:nvPr/>
        </p:nvSpPr>
        <p:spPr>
          <a:xfrm rot="20576579">
            <a:off x="6433998" y="3536067"/>
            <a:ext cx="2900469" cy="338554"/>
          </a:xfrm>
          <a:prstGeom prst="rect">
            <a:avLst/>
          </a:prstGeom>
          <a:noFill/>
        </p:spPr>
        <p:txBody>
          <a:bodyPr wrap="square" rtlCol="0">
            <a:spAutoFit/>
          </a:bodyPr>
          <a:lstStyle/>
          <a:p>
            <a:pPr>
              <a:defRPr/>
            </a:pPr>
            <a:r>
              <a:rPr lang="en-US" sz="1600" kern="0" dirty="0">
                <a:solidFill>
                  <a:prstClr val="black"/>
                </a:solidFill>
              </a:rPr>
              <a:t>Energy assessment (SAP, UEP…)</a:t>
            </a:r>
          </a:p>
        </p:txBody>
      </p:sp>
      <p:sp>
        <p:nvSpPr>
          <p:cNvPr id="47" name="60 CuadroTexto"/>
          <p:cNvSpPr txBox="1"/>
          <p:nvPr/>
        </p:nvSpPr>
        <p:spPr>
          <a:xfrm rot="20576579">
            <a:off x="6433998" y="2697371"/>
            <a:ext cx="2900469" cy="338554"/>
          </a:xfrm>
          <a:prstGeom prst="rect">
            <a:avLst/>
          </a:prstGeom>
          <a:noFill/>
        </p:spPr>
        <p:txBody>
          <a:bodyPr wrap="square" rtlCol="0">
            <a:spAutoFit/>
          </a:bodyPr>
          <a:lstStyle/>
          <a:p>
            <a:pPr>
              <a:defRPr/>
            </a:pPr>
            <a:r>
              <a:rPr lang="en-US" sz="1600" kern="0" dirty="0">
                <a:solidFill>
                  <a:srgbClr val="FF0000"/>
                </a:solidFill>
              </a:rPr>
              <a:t>Energy simulation (URSOS, …)</a:t>
            </a:r>
          </a:p>
        </p:txBody>
      </p:sp>
      <p:sp>
        <p:nvSpPr>
          <p:cNvPr id="48" name="61 CuadroTexto"/>
          <p:cNvSpPr txBox="1"/>
          <p:nvPr/>
        </p:nvSpPr>
        <p:spPr>
          <a:xfrm rot="20576579">
            <a:off x="6433998" y="1845976"/>
            <a:ext cx="2900469" cy="338554"/>
          </a:xfrm>
          <a:prstGeom prst="rect">
            <a:avLst/>
          </a:prstGeom>
          <a:noFill/>
        </p:spPr>
        <p:txBody>
          <a:bodyPr wrap="square" rtlCol="0">
            <a:spAutoFit/>
          </a:bodyPr>
          <a:lstStyle/>
          <a:p>
            <a:pPr>
              <a:defRPr/>
            </a:pPr>
            <a:r>
              <a:rPr lang="en-US" sz="1600" kern="0" dirty="0">
                <a:solidFill>
                  <a:prstClr val="black"/>
                </a:solidFill>
              </a:rPr>
              <a:t>Energy analysis (data mining,..)</a:t>
            </a:r>
          </a:p>
        </p:txBody>
      </p:sp>
      <p:sp>
        <p:nvSpPr>
          <p:cNvPr id="49" name="63 CuadroTexto"/>
          <p:cNvSpPr txBox="1"/>
          <p:nvPr/>
        </p:nvSpPr>
        <p:spPr>
          <a:xfrm rot="20576579">
            <a:off x="6433994" y="4346912"/>
            <a:ext cx="3205268" cy="338554"/>
          </a:xfrm>
          <a:prstGeom prst="rect">
            <a:avLst/>
          </a:prstGeom>
          <a:noFill/>
        </p:spPr>
        <p:txBody>
          <a:bodyPr wrap="square" rtlCol="0">
            <a:spAutoFit/>
          </a:bodyPr>
          <a:lstStyle/>
          <a:p>
            <a:pPr>
              <a:defRPr/>
            </a:pPr>
            <a:r>
              <a:rPr lang="en-US" sz="1600" kern="0" dirty="0">
                <a:solidFill>
                  <a:prstClr val="black"/>
                </a:solidFill>
              </a:rPr>
              <a:t>GIS model (geometric data)</a:t>
            </a:r>
          </a:p>
        </p:txBody>
      </p:sp>
      <p:sp>
        <p:nvSpPr>
          <p:cNvPr id="50" name="64 CuadroTexto"/>
          <p:cNvSpPr txBox="1"/>
          <p:nvPr/>
        </p:nvSpPr>
        <p:spPr>
          <a:xfrm>
            <a:off x="2571139" y="491959"/>
            <a:ext cx="1885774" cy="338554"/>
          </a:xfrm>
          <a:prstGeom prst="rect">
            <a:avLst/>
          </a:prstGeom>
          <a:solidFill>
            <a:srgbClr val="5B9BD5">
              <a:lumMod val="40000"/>
              <a:lumOff val="60000"/>
            </a:srgbClr>
          </a:solidFill>
        </p:spPr>
        <p:txBody>
          <a:bodyPr wrap="square" rtlCol="0">
            <a:spAutoFit/>
          </a:bodyPr>
          <a:lstStyle/>
          <a:p>
            <a:pPr algn="ctr">
              <a:defRPr/>
            </a:pPr>
            <a:r>
              <a:rPr lang="es-ES" sz="1600" b="1" kern="0" dirty="0">
                <a:solidFill>
                  <a:prstClr val="black"/>
                </a:solidFill>
              </a:rPr>
              <a:t>DATA</a:t>
            </a:r>
          </a:p>
        </p:txBody>
      </p:sp>
      <p:sp>
        <p:nvSpPr>
          <p:cNvPr id="51" name="65 CuadroTexto"/>
          <p:cNvSpPr txBox="1"/>
          <p:nvPr/>
        </p:nvSpPr>
        <p:spPr>
          <a:xfrm>
            <a:off x="6876014" y="513227"/>
            <a:ext cx="1734586" cy="338554"/>
          </a:xfrm>
          <a:prstGeom prst="rect">
            <a:avLst/>
          </a:prstGeom>
          <a:solidFill>
            <a:srgbClr val="5B9BD5">
              <a:lumMod val="75000"/>
            </a:srgbClr>
          </a:solidFill>
        </p:spPr>
        <p:txBody>
          <a:bodyPr wrap="square" rtlCol="0">
            <a:spAutoFit/>
          </a:bodyPr>
          <a:lstStyle/>
          <a:p>
            <a:pPr algn="ctr">
              <a:defRPr/>
            </a:pPr>
            <a:r>
              <a:rPr lang="es-ES" sz="1600" b="1" kern="0" dirty="0">
                <a:solidFill>
                  <a:prstClr val="white"/>
                </a:solidFill>
              </a:rPr>
              <a:t>TOOLS</a:t>
            </a:r>
          </a:p>
        </p:txBody>
      </p:sp>
      <p:grpSp>
        <p:nvGrpSpPr>
          <p:cNvPr id="55" name="Grupo 54"/>
          <p:cNvGrpSpPr/>
          <p:nvPr/>
        </p:nvGrpSpPr>
        <p:grpSpPr>
          <a:xfrm>
            <a:off x="5833139" y="2416830"/>
            <a:ext cx="648072" cy="288032"/>
            <a:chOff x="5631973" y="2348880"/>
            <a:chExt cx="648072" cy="288032"/>
          </a:xfrm>
        </p:grpSpPr>
        <p:cxnSp>
          <p:nvCxnSpPr>
            <p:cNvPr id="56"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57"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58" name="Grupo 57"/>
          <p:cNvGrpSpPr/>
          <p:nvPr/>
        </p:nvGrpSpPr>
        <p:grpSpPr>
          <a:xfrm>
            <a:off x="5833139" y="3268499"/>
            <a:ext cx="648072" cy="288032"/>
            <a:chOff x="5631973" y="2348880"/>
            <a:chExt cx="648072" cy="288032"/>
          </a:xfrm>
        </p:grpSpPr>
        <p:cxnSp>
          <p:nvCxnSpPr>
            <p:cNvPr id="59" name="67 Conector recto de flecha"/>
            <p:cNvCxnSpPr/>
            <p:nvPr/>
          </p:nvCxnSpPr>
          <p:spPr>
            <a:xfrm flipH="1">
              <a:off x="5631973" y="2348880"/>
              <a:ext cx="504056" cy="144016"/>
            </a:xfrm>
            <a:prstGeom prst="straightConnector1">
              <a:avLst/>
            </a:prstGeom>
            <a:noFill/>
            <a:ln w="38100" cap="flat" cmpd="sng" algn="ctr">
              <a:solidFill>
                <a:srgbClr val="FF0000"/>
              </a:solidFill>
              <a:prstDash val="solid"/>
              <a:miter lim="800000"/>
              <a:headEnd type="none" w="med" len="med"/>
              <a:tailEnd type="triangle" w="med" len="med"/>
            </a:ln>
            <a:effectLst/>
          </p:spPr>
        </p:cxnSp>
        <p:cxnSp>
          <p:nvCxnSpPr>
            <p:cNvPr id="60" name="70 Conector recto de flecha"/>
            <p:cNvCxnSpPr/>
            <p:nvPr/>
          </p:nvCxnSpPr>
          <p:spPr>
            <a:xfrm flipV="1">
              <a:off x="5775989" y="2492896"/>
              <a:ext cx="504056" cy="144016"/>
            </a:xfrm>
            <a:prstGeom prst="straightConnector1">
              <a:avLst/>
            </a:prstGeom>
            <a:noFill/>
            <a:ln w="38100" cap="flat" cmpd="sng" algn="ctr">
              <a:solidFill>
                <a:srgbClr val="FF0000"/>
              </a:solidFill>
              <a:prstDash val="solid"/>
              <a:miter lim="800000"/>
              <a:headEnd type="none" w="med" len="med"/>
              <a:tailEnd type="triangle" w="med" len="med"/>
            </a:ln>
            <a:effectLst/>
          </p:spPr>
        </p:cxnSp>
      </p:grpSp>
      <p:grpSp>
        <p:nvGrpSpPr>
          <p:cNvPr id="61" name="Grupo 60"/>
          <p:cNvGrpSpPr/>
          <p:nvPr/>
        </p:nvGrpSpPr>
        <p:grpSpPr>
          <a:xfrm>
            <a:off x="5833139" y="4120168"/>
            <a:ext cx="648072" cy="288032"/>
            <a:chOff x="5631973" y="2348880"/>
            <a:chExt cx="648072" cy="288032"/>
          </a:xfrm>
        </p:grpSpPr>
        <p:cxnSp>
          <p:nvCxnSpPr>
            <p:cNvPr id="62"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63"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grpSp>
        <p:nvGrpSpPr>
          <p:cNvPr id="64" name="Grupo 63"/>
          <p:cNvGrpSpPr/>
          <p:nvPr/>
        </p:nvGrpSpPr>
        <p:grpSpPr>
          <a:xfrm>
            <a:off x="5833139" y="4971837"/>
            <a:ext cx="648072" cy="288032"/>
            <a:chOff x="5631973" y="2348880"/>
            <a:chExt cx="648072" cy="288032"/>
          </a:xfrm>
        </p:grpSpPr>
        <p:cxnSp>
          <p:nvCxnSpPr>
            <p:cNvPr id="65" name="67 Conector recto de flecha"/>
            <p:cNvCxnSpPr/>
            <p:nvPr/>
          </p:nvCxnSpPr>
          <p:spPr>
            <a:xfrm flipH="1">
              <a:off x="5631973" y="2348880"/>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cxnSp>
          <p:nvCxnSpPr>
            <p:cNvPr id="66" name="70 Conector recto de flecha"/>
            <p:cNvCxnSpPr/>
            <p:nvPr/>
          </p:nvCxnSpPr>
          <p:spPr>
            <a:xfrm flipV="1">
              <a:off x="5775989" y="2492896"/>
              <a:ext cx="504056" cy="144016"/>
            </a:xfrm>
            <a:prstGeom prst="straightConnector1">
              <a:avLst/>
            </a:prstGeom>
            <a:noFill/>
            <a:ln w="38100" cap="flat" cmpd="sng" algn="ctr">
              <a:solidFill>
                <a:srgbClr val="44546A"/>
              </a:solidFill>
              <a:prstDash val="solid"/>
              <a:miter lim="800000"/>
              <a:headEnd type="none" w="med" len="med"/>
              <a:tailEnd type="triangle" w="med" len="med"/>
            </a:ln>
            <a:effectLst/>
          </p:spPr>
        </p:cxnSp>
      </p:grpSp>
      <p:sp>
        <p:nvSpPr>
          <p:cNvPr id="67" name="28 Elipse"/>
          <p:cNvSpPr/>
          <p:nvPr/>
        </p:nvSpPr>
        <p:spPr>
          <a:xfrm rot="20972599">
            <a:off x="4835108" y="3431886"/>
            <a:ext cx="360040" cy="216024"/>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sz="1400" b="1"/>
          </a:p>
        </p:txBody>
      </p:sp>
      <p:cxnSp>
        <p:nvCxnSpPr>
          <p:cNvPr id="68" name="Conector recto 67"/>
          <p:cNvCxnSpPr/>
          <p:nvPr/>
        </p:nvCxnSpPr>
        <p:spPr>
          <a:xfrm>
            <a:off x="3688955" y="4692139"/>
            <a:ext cx="679370" cy="79463"/>
          </a:xfrm>
          <a:prstGeom prst="line">
            <a:avLst/>
          </a:prstGeom>
          <a:noFill/>
          <a:ln w="28575" cap="flat" cmpd="sng" algn="ctr">
            <a:solidFill>
              <a:srgbClr val="FF0000"/>
            </a:solidFill>
            <a:prstDash val="sysDot"/>
            <a:miter lim="800000"/>
          </a:ln>
          <a:effectLst/>
        </p:spPr>
      </p:cxnSp>
      <p:cxnSp>
        <p:nvCxnSpPr>
          <p:cNvPr id="69" name="Conector recto 68"/>
          <p:cNvCxnSpPr>
            <a:endCxn id="67" idx="1"/>
          </p:cNvCxnSpPr>
          <p:nvPr/>
        </p:nvCxnSpPr>
        <p:spPr>
          <a:xfrm>
            <a:off x="4063660" y="3424660"/>
            <a:ext cx="812426" cy="63235"/>
          </a:xfrm>
          <a:prstGeom prst="line">
            <a:avLst/>
          </a:prstGeom>
          <a:noFill/>
          <a:ln w="28575" cap="flat" cmpd="sng" algn="ctr">
            <a:solidFill>
              <a:srgbClr val="FF0000"/>
            </a:solidFill>
            <a:prstDash val="sysDot"/>
            <a:miter lim="800000"/>
          </a:ln>
          <a:effectLst/>
        </p:spPr>
      </p:cxnSp>
      <p:cxnSp>
        <p:nvCxnSpPr>
          <p:cNvPr id="70" name="Conector recto 69"/>
          <p:cNvCxnSpPr/>
          <p:nvPr/>
        </p:nvCxnSpPr>
        <p:spPr>
          <a:xfrm flipH="1" flipV="1">
            <a:off x="2586511" y="2460017"/>
            <a:ext cx="1338108" cy="105143"/>
          </a:xfrm>
          <a:prstGeom prst="line">
            <a:avLst/>
          </a:prstGeom>
          <a:noFill/>
          <a:ln w="28575" cap="flat" cmpd="sng" algn="ctr">
            <a:solidFill>
              <a:srgbClr val="FF0000"/>
            </a:solidFill>
            <a:prstDash val="sysDot"/>
            <a:miter lim="800000"/>
          </a:ln>
          <a:effectLst/>
        </p:spPr>
      </p:cxnSp>
      <p:cxnSp>
        <p:nvCxnSpPr>
          <p:cNvPr id="71" name="Conector recto 70"/>
          <p:cNvCxnSpPr/>
          <p:nvPr/>
        </p:nvCxnSpPr>
        <p:spPr>
          <a:xfrm>
            <a:off x="4065558" y="2578755"/>
            <a:ext cx="475" cy="843318"/>
          </a:xfrm>
          <a:prstGeom prst="line">
            <a:avLst/>
          </a:prstGeom>
          <a:noFill/>
          <a:ln w="28575" cap="flat" cmpd="sng" algn="ctr">
            <a:solidFill>
              <a:srgbClr val="FF0000"/>
            </a:solidFill>
            <a:prstDash val="sysDot"/>
            <a:miter lim="800000"/>
          </a:ln>
          <a:effectLst/>
        </p:spPr>
      </p:cxnSp>
      <p:cxnSp>
        <p:nvCxnSpPr>
          <p:cNvPr id="73" name="Conector recto 72"/>
          <p:cNvCxnSpPr>
            <a:endCxn id="67" idx="3"/>
          </p:cNvCxnSpPr>
          <p:nvPr/>
        </p:nvCxnSpPr>
        <p:spPr>
          <a:xfrm flipV="1">
            <a:off x="4496857" y="3638115"/>
            <a:ext cx="406957" cy="293993"/>
          </a:xfrm>
          <a:prstGeom prst="line">
            <a:avLst/>
          </a:prstGeom>
          <a:noFill/>
          <a:ln w="28575" cap="flat" cmpd="sng" algn="ctr">
            <a:solidFill>
              <a:srgbClr val="FF0000"/>
            </a:solidFill>
            <a:prstDash val="sysDot"/>
            <a:miter lim="800000"/>
          </a:ln>
          <a:effectLst/>
        </p:spPr>
      </p:cxnSp>
      <p:sp>
        <p:nvSpPr>
          <p:cNvPr id="77" name="27 Elipse"/>
          <p:cNvSpPr/>
          <p:nvPr/>
        </p:nvSpPr>
        <p:spPr>
          <a:xfrm rot="20972599">
            <a:off x="4327349" y="4712160"/>
            <a:ext cx="360040" cy="216024"/>
          </a:xfrm>
          <a:prstGeom prst="ellipse">
            <a:avLst/>
          </a:prstGeom>
          <a:solidFill>
            <a:srgbClr val="E6E0EC">
              <a:alpha val="92941"/>
            </a:srgbClr>
          </a:solidFill>
          <a:ln w="28575" cap="flat" cmpd="sng" algn="ctr">
            <a:solidFill>
              <a:srgbClr val="FF0000"/>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sp>
        <p:nvSpPr>
          <p:cNvPr id="78" name="37 Elipse"/>
          <p:cNvSpPr/>
          <p:nvPr/>
        </p:nvSpPr>
        <p:spPr>
          <a:xfrm rot="20972599">
            <a:off x="2267452" y="2296565"/>
            <a:ext cx="360040" cy="216024"/>
          </a:xfrm>
          <a:prstGeom prst="ellipse">
            <a:avLst/>
          </a:prstGeom>
          <a:solidFill>
            <a:schemeClr val="accent5">
              <a:lumMod val="20000"/>
              <a:lumOff val="80000"/>
              <a:alpha val="72941"/>
            </a:schemeClr>
          </a:solidFill>
          <a:ln w="28575" cap="flat" cmpd="sng" algn="ctr">
            <a:solidFill>
              <a:srgbClr val="FF0000"/>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sp>
        <p:nvSpPr>
          <p:cNvPr id="79" name="27 Elipse"/>
          <p:cNvSpPr/>
          <p:nvPr/>
        </p:nvSpPr>
        <p:spPr>
          <a:xfrm rot="20972599">
            <a:off x="3530638" y="5428775"/>
            <a:ext cx="360040" cy="216024"/>
          </a:xfrm>
          <a:prstGeom prst="ellipse">
            <a:avLst/>
          </a:prstGeom>
          <a:solidFill>
            <a:srgbClr val="EBF1DE">
              <a:alpha val="92941"/>
            </a:srgbClr>
          </a:solidFill>
          <a:ln w="28575" cap="flat" cmpd="sng" algn="ctr">
            <a:solidFill>
              <a:srgbClr val="FF0000"/>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sp>
        <p:nvSpPr>
          <p:cNvPr id="80" name="39 Elipse"/>
          <p:cNvSpPr/>
          <p:nvPr/>
        </p:nvSpPr>
        <p:spPr>
          <a:xfrm rot="20972599">
            <a:off x="3883640" y="2505718"/>
            <a:ext cx="360040" cy="216024"/>
          </a:xfrm>
          <a:prstGeom prst="ellipse">
            <a:avLst/>
          </a:prstGeom>
          <a:solidFill>
            <a:schemeClr val="accent5">
              <a:lumMod val="20000"/>
              <a:lumOff val="80000"/>
              <a:alpha val="72941"/>
            </a:schemeClr>
          </a:solidFill>
          <a:ln w="28575" cap="flat" cmpd="sng" algn="ctr">
            <a:solidFill>
              <a:srgbClr val="FF0000"/>
            </a:solidFill>
            <a:prstDash val="solid"/>
            <a:miter lim="800000"/>
          </a:ln>
          <a:effectLst/>
        </p:spPr>
        <p:txBody>
          <a:bodyPr rtlCol="0" anchor="ctr">
            <a:scene3d>
              <a:camera prst="isometricOffAxis1Top"/>
              <a:lightRig rig="threePt" dir="t"/>
            </a:scene3d>
          </a:bodyPr>
          <a:lstStyle/>
          <a:p>
            <a:pPr algn="ctr"/>
            <a:endParaRPr lang="es-ES" kern="0">
              <a:solidFill>
                <a:prstClr val="white"/>
              </a:solidFill>
              <a:latin typeface="Calibri" panose="020F0502020204030204"/>
            </a:endParaRPr>
          </a:p>
        </p:txBody>
      </p:sp>
      <p:cxnSp>
        <p:nvCxnSpPr>
          <p:cNvPr id="72" name="Conector recto 71"/>
          <p:cNvCxnSpPr/>
          <p:nvPr/>
        </p:nvCxnSpPr>
        <p:spPr>
          <a:xfrm>
            <a:off x="4496855" y="3971255"/>
            <a:ext cx="475" cy="843318"/>
          </a:xfrm>
          <a:prstGeom prst="line">
            <a:avLst/>
          </a:prstGeom>
          <a:noFill/>
          <a:ln w="28575" cap="flat" cmpd="sng" algn="ctr">
            <a:solidFill>
              <a:srgbClr val="FF0000"/>
            </a:solidFill>
            <a:prstDash val="sysDot"/>
            <a:miter lim="800000"/>
          </a:ln>
          <a:effectLst/>
        </p:spPr>
      </p:cxnSp>
      <p:cxnSp>
        <p:nvCxnSpPr>
          <p:cNvPr id="75" name="Conector recto 74"/>
          <p:cNvCxnSpPr/>
          <p:nvPr/>
        </p:nvCxnSpPr>
        <p:spPr>
          <a:xfrm>
            <a:off x="3696267" y="4692132"/>
            <a:ext cx="475" cy="843318"/>
          </a:xfrm>
          <a:prstGeom prst="line">
            <a:avLst/>
          </a:prstGeom>
          <a:noFill/>
          <a:ln w="28575" cap="flat" cmpd="sng" algn="ctr">
            <a:solidFill>
              <a:srgbClr val="FF0000"/>
            </a:solidFill>
            <a:prstDash val="sysDot"/>
            <a:miter lim="800000"/>
          </a:ln>
          <a:effectLst/>
        </p:spPr>
      </p:cxnSp>
      <p:sp>
        <p:nvSpPr>
          <p:cNvPr id="52" name="6 Marcador de texto"/>
          <p:cNvSpPr txBox="1">
            <a:spLocks/>
          </p:cNvSpPr>
          <p:nvPr/>
        </p:nvSpPr>
        <p:spPr>
          <a:xfrm>
            <a:off x="-7134" y="6562674"/>
            <a:ext cx="9957593" cy="414387"/>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100" b="1" dirty="0">
                <a:solidFill>
                  <a:schemeClr val="bg1"/>
                </a:solidFill>
              </a:rPr>
              <a:t>Smart City Expo World Congress, Barcelona, 18-20 November 2014</a:t>
            </a:r>
          </a:p>
        </p:txBody>
      </p:sp>
    </p:spTree>
    <p:extLst>
      <p:ext uri="{BB962C8B-B14F-4D97-AF65-F5344CB8AC3E}">
        <p14:creationId xmlns:p14="http://schemas.microsoft.com/office/powerpoint/2010/main" xmlns="" val="3804828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74 Rectángulo"/>
          <p:cNvSpPr/>
          <p:nvPr/>
        </p:nvSpPr>
        <p:spPr>
          <a:xfrm>
            <a:off x="2066679" y="1916832"/>
            <a:ext cx="5694633" cy="338437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dirty="0">
              <a:solidFill>
                <a:prstClr val="white"/>
              </a:solidFill>
            </a:endParaRPr>
          </a:p>
        </p:txBody>
      </p:sp>
      <p:pic>
        <p:nvPicPr>
          <p:cNvPr id="8" name="Picture 2"/>
          <p:cNvPicPr>
            <a:picLocks noChangeAspect="1" noChangeArrowheads="1"/>
          </p:cNvPicPr>
          <p:nvPr/>
        </p:nvPicPr>
        <p:blipFill>
          <a:blip r:embed="rId2" cstate="email"/>
          <a:srcRect/>
          <a:stretch>
            <a:fillRect/>
          </a:stretch>
        </p:blipFill>
        <p:spPr bwMode="auto">
          <a:xfrm>
            <a:off x="2378716" y="2348887"/>
            <a:ext cx="3354373" cy="2301073"/>
          </a:xfrm>
          <a:prstGeom prst="rect">
            <a:avLst/>
          </a:prstGeom>
          <a:ln>
            <a:noFill/>
          </a:ln>
          <a:effectLst>
            <a:outerShdw blurRad="292100" dist="139700" dir="2700000" algn="tl" rotWithShape="0">
              <a:srgbClr val="333333">
                <a:alpha val="65000"/>
              </a:srgbClr>
            </a:outerShdw>
          </a:effectLst>
        </p:spPr>
      </p:pic>
      <p:sp>
        <p:nvSpPr>
          <p:cNvPr id="9" name="8 Rectángulo"/>
          <p:cNvSpPr/>
          <p:nvPr/>
        </p:nvSpPr>
        <p:spPr>
          <a:xfrm>
            <a:off x="6396160" y="2348880"/>
            <a:ext cx="1053117" cy="2304256"/>
          </a:xfrm>
          <a:prstGeom prst="rect">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ES" sz="1600" b="1" dirty="0" smtClean="0">
                <a:solidFill>
                  <a:prstClr val="black"/>
                </a:solidFill>
              </a:rPr>
              <a:t>SEIF + </a:t>
            </a:r>
            <a:r>
              <a:rPr lang="es-ES" sz="1600" b="1" dirty="0" err="1" smtClean="0">
                <a:solidFill>
                  <a:prstClr val="black"/>
                </a:solidFill>
              </a:rPr>
              <a:t>Semantic</a:t>
            </a:r>
            <a:r>
              <a:rPr lang="es-ES" sz="1600" b="1" dirty="0" smtClean="0">
                <a:solidFill>
                  <a:prstClr val="black"/>
                </a:solidFill>
              </a:rPr>
              <a:t> </a:t>
            </a:r>
            <a:r>
              <a:rPr lang="es-ES" sz="1600" b="1" dirty="0" err="1" smtClean="0">
                <a:solidFill>
                  <a:prstClr val="black"/>
                </a:solidFill>
              </a:rPr>
              <a:t>energy</a:t>
            </a:r>
            <a:r>
              <a:rPr lang="es-ES" sz="1600" b="1" dirty="0" smtClean="0">
                <a:solidFill>
                  <a:prstClr val="black"/>
                </a:solidFill>
              </a:rPr>
              <a:t> </a:t>
            </a:r>
            <a:r>
              <a:rPr lang="es-ES" sz="1600" b="1" dirty="0" err="1" smtClean="0">
                <a:solidFill>
                  <a:prstClr val="black"/>
                </a:solidFill>
              </a:rPr>
              <a:t>model</a:t>
            </a:r>
            <a:endParaRPr lang="es-ES" sz="1600" b="1" dirty="0">
              <a:solidFill>
                <a:prstClr val="black"/>
              </a:solidFill>
            </a:endParaRPr>
          </a:p>
        </p:txBody>
      </p:sp>
      <p:sp>
        <p:nvSpPr>
          <p:cNvPr id="10" name="9 Flecha arriba y abajo"/>
          <p:cNvSpPr/>
          <p:nvPr/>
        </p:nvSpPr>
        <p:spPr>
          <a:xfrm rot="16200000">
            <a:off x="5839053" y="3101010"/>
            <a:ext cx="373132" cy="741082"/>
          </a:xfrm>
          <a:prstGeom prst="upDown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1" name="10 Disco magnético"/>
          <p:cNvSpPr/>
          <p:nvPr/>
        </p:nvSpPr>
        <p:spPr>
          <a:xfrm>
            <a:off x="8658962" y="4365104"/>
            <a:ext cx="390043" cy="360040"/>
          </a:xfrm>
          <a:prstGeom prst="flowChartMagneticDisk">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sz="1600" dirty="0" smtClean="0">
              <a:solidFill>
                <a:prstClr val="black"/>
              </a:solidFill>
            </a:endParaRPr>
          </a:p>
        </p:txBody>
      </p:sp>
      <p:sp>
        <p:nvSpPr>
          <p:cNvPr id="12" name="11 Flecha derecha"/>
          <p:cNvSpPr/>
          <p:nvPr/>
        </p:nvSpPr>
        <p:spPr>
          <a:xfrm rot="10800000">
            <a:off x="7839325" y="2492896"/>
            <a:ext cx="546061" cy="216024"/>
          </a:xfrm>
          <a:prstGeom prst="right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3" name="12 Flecha derecha"/>
          <p:cNvSpPr/>
          <p:nvPr/>
        </p:nvSpPr>
        <p:spPr>
          <a:xfrm rot="10800000">
            <a:off x="7839325" y="3356992"/>
            <a:ext cx="546061" cy="216024"/>
          </a:xfrm>
          <a:prstGeom prst="right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4" name="13 Flecha derecha"/>
          <p:cNvSpPr/>
          <p:nvPr/>
        </p:nvSpPr>
        <p:spPr>
          <a:xfrm rot="10800000">
            <a:off x="7839325" y="4293096"/>
            <a:ext cx="546061" cy="216024"/>
          </a:xfrm>
          <a:prstGeom prst="right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5" name="14 Rectángulo"/>
          <p:cNvSpPr/>
          <p:nvPr/>
        </p:nvSpPr>
        <p:spPr>
          <a:xfrm>
            <a:off x="2534736" y="2492896"/>
            <a:ext cx="2964329" cy="1872208"/>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24" name="23 CuadroTexto"/>
          <p:cNvSpPr txBox="1"/>
          <p:nvPr/>
        </p:nvSpPr>
        <p:spPr>
          <a:xfrm>
            <a:off x="3860881" y="1700810"/>
            <a:ext cx="2496277" cy="461665"/>
          </a:xfrm>
          <a:prstGeom prst="rect">
            <a:avLst/>
          </a:prstGeom>
          <a:solidFill>
            <a:schemeClr val="bg1"/>
          </a:solidFill>
          <a:ln w="28575">
            <a:solidFill>
              <a:schemeClr val="tx1">
                <a:lumMod val="65000"/>
                <a:lumOff val="35000"/>
              </a:schemeClr>
            </a:solidFill>
          </a:ln>
        </p:spPr>
        <p:txBody>
          <a:bodyPr wrap="square" rtlCol="0">
            <a:spAutoFit/>
          </a:bodyPr>
          <a:lstStyle/>
          <a:p>
            <a:pPr fontAlgn="base">
              <a:spcBef>
                <a:spcPct val="0"/>
              </a:spcBef>
              <a:spcAft>
                <a:spcPct val="0"/>
              </a:spcAft>
            </a:pPr>
            <a:r>
              <a:rPr lang="es-ES" sz="1200" b="1" dirty="0" smtClean="0">
                <a:solidFill>
                  <a:prstClr val="black"/>
                </a:solidFill>
                <a:latin typeface="Verdana" pitchFamily="34" charset="0"/>
                <a:ea typeface="Verdana" pitchFamily="34" charset="0"/>
                <a:cs typeface="Verdana" pitchFamily="34" charset="0"/>
              </a:rPr>
              <a:t>SEMANCO INTEGRATED PLATFORM</a:t>
            </a:r>
            <a:endParaRPr lang="es-ES" sz="1200" b="1" dirty="0">
              <a:solidFill>
                <a:prstClr val="black"/>
              </a:solidFill>
              <a:latin typeface="Verdana" pitchFamily="34" charset="0"/>
              <a:ea typeface="Verdana" pitchFamily="34" charset="0"/>
              <a:cs typeface="Verdana" pitchFamily="34" charset="0"/>
            </a:endParaRPr>
          </a:p>
        </p:txBody>
      </p:sp>
      <p:sp>
        <p:nvSpPr>
          <p:cNvPr id="28" name="27 CuadroTexto"/>
          <p:cNvSpPr txBox="1"/>
          <p:nvPr/>
        </p:nvSpPr>
        <p:spPr>
          <a:xfrm>
            <a:off x="6435169" y="1484786"/>
            <a:ext cx="1443711" cy="769441"/>
          </a:xfrm>
          <a:prstGeom prst="rect">
            <a:avLst/>
          </a:prstGeom>
          <a:noFill/>
        </p:spPr>
        <p:txBody>
          <a:bodyPr wrap="square" rtlCol="0">
            <a:spAutoFit/>
          </a:bodyPr>
          <a:lstStyle/>
          <a:p>
            <a:pPr fontAlgn="base">
              <a:spcBef>
                <a:spcPct val="0"/>
              </a:spcBef>
              <a:spcAft>
                <a:spcPct val="0"/>
              </a:spcAft>
            </a:pPr>
            <a:r>
              <a:rPr lang="es-ES" sz="1100" dirty="0" err="1" smtClean="0">
                <a:solidFill>
                  <a:prstClr val="black"/>
                </a:solidFill>
                <a:latin typeface="Verdana" pitchFamily="34" charset="0"/>
                <a:ea typeface="Verdana" pitchFamily="34" charset="0"/>
                <a:cs typeface="Verdana" pitchFamily="34" charset="0"/>
              </a:rPr>
              <a:t>Experts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knowledge</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captured</a:t>
            </a:r>
            <a:r>
              <a:rPr lang="es-ES" sz="1100" dirty="0" smtClean="0">
                <a:solidFill>
                  <a:prstClr val="black"/>
                </a:solidFill>
                <a:latin typeface="Verdana" pitchFamily="34" charset="0"/>
                <a:ea typeface="Verdana" pitchFamily="34" charset="0"/>
                <a:cs typeface="Verdana" pitchFamily="34" charset="0"/>
              </a:rPr>
              <a:t> in </a:t>
            </a:r>
            <a:r>
              <a:rPr lang="es-ES" sz="1100" dirty="0" err="1" smtClean="0">
                <a:solidFill>
                  <a:prstClr val="black"/>
                </a:solidFill>
                <a:latin typeface="Verdana" pitchFamily="34" charset="0"/>
                <a:ea typeface="Verdana" pitchFamily="34" charset="0"/>
                <a:cs typeface="Verdana" pitchFamily="34" charset="0"/>
              </a:rPr>
              <a:t>the</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ontologies</a:t>
            </a:r>
            <a:endParaRPr lang="es-ES" sz="1100" dirty="0">
              <a:solidFill>
                <a:prstClr val="black"/>
              </a:solidFill>
              <a:latin typeface="Verdana" pitchFamily="34" charset="0"/>
              <a:ea typeface="Verdana" pitchFamily="34" charset="0"/>
              <a:cs typeface="Verdana" pitchFamily="34" charset="0"/>
            </a:endParaRPr>
          </a:p>
        </p:txBody>
      </p:sp>
      <p:sp>
        <p:nvSpPr>
          <p:cNvPr id="29" name="28 CuadroTexto"/>
          <p:cNvSpPr txBox="1"/>
          <p:nvPr/>
        </p:nvSpPr>
        <p:spPr>
          <a:xfrm>
            <a:off x="6357158" y="4653145"/>
            <a:ext cx="1443711" cy="430887"/>
          </a:xfrm>
          <a:prstGeom prst="rect">
            <a:avLst/>
          </a:prstGeom>
          <a:noFill/>
        </p:spPr>
        <p:txBody>
          <a:bodyPr wrap="square" rtlCol="0">
            <a:spAutoFit/>
          </a:bodyPr>
          <a:lstStyle/>
          <a:p>
            <a:pPr fontAlgn="base">
              <a:spcBef>
                <a:spcPct val="0"/>
              </a:spcBef>
              <a:spcAft>
                <a:spcPct val="0"/>
              </a:spcAft>
            </a:pPr>
            <a:r>
              <a:rPr lang="es-ES" sz="1100" dirty="0" smtClean="0">
                <a:solidFill>
                  <a:prstClr val="black"/>
                </a:solidFill>
                <a:latin typeface="Verdana" pitchFamily="34" charset="0"/>
                <a:ea typeface="Verdana" pitchFamily="34" charset="0"/>
                <a:cs typeface="Verdana" pitchFamily="34" charset="0"/>
              </a:rPr>
              <a:t>RDF data (</a:t>
            </a:r>
            <a:r>
              <a:rPr lang="es-ES" sz="1100" dirty="0" err="1" smtClean="0">
                <a:solidFill>
                  <a:prstClr val="black"/>
                </a:solidFill>
                <a:latin typeface="Verdana" pitchFamily="34" charset="0"/>
                <a:ea typeface="Verdana" pitchFamily="34" charset="0"/>
                <a:cs typeface="Verdana" pitchFamily="34" charset="0"/>
              </a:rPr>
              <a:t>semantic</a:t>
            </a:r>
            <a:r>
              <a:rPr lang="es-ES" sz="1100" dirty="0" smtClean="0">
                <a:solidFill>
                  <a:prstClr val="black"/>
                </a:solidFill>
                <a:latin typeface="Verdana" pitchFamily="34" charset="0"/>
                <a:ea typeface="Verdana" pitchFamily="34" charset="0"/>
                <a:cs typeface="Verdana" pitchFamily="34" charset="0"/>
              </a:rPr>
              <a:t> data)</a:t>
            </a:r>
            <a:endParaRPr lang="es-ES" sz="1100" dirty="0">
              <a:solidFill>
                <a:prstClr val="black"/>
              </a:solidFill>
              <a:latin typeface="Verdana" pitchFamily="34" charset="0"/>
              <a:ea typeface="Verdana" pitchFamily="34" charset="0"/>
              <a:cs typeface="Verdana" pitchFamily="34" charset="0"/>
            </a:endParaRPr>
          </a:p>
        </p:txBody>
      </p:sp>
      <p:sp>
        <p:nvSpPr>
          <p:cNvPr id="30" name="29 CuadroTexto"/>
          <p:cNvSpPr txBox="1"/>
          <p:nvPr/>
        </p:nvSpPr>
        <p:spPr>
          <a:xfrm>
            <a:off x="3548844" y="4653137"/>
            <a:ext cx="2262251" cy="600164"/>
          </a:xfrm>
          <a:prstGeom prst="rect">
            <a:avLst/>
          </a:prstGeom>
          <a:noFill/>
        </p:spPr>
        <p:txBody>
          <a:bodyPr wrap="square" rtlCol="0">
            <a:spAutoFit/>
          </a:bodyPr>
          <a:lstStyle/>
          <a:p>
            <a:pPr fontAlgn="base">
              <a:spcBef>
                <a:spcPct val="0"/>
              </a:spcBef>
              <a:spcAft>
                <a:spcPct val="0"/>
              </a:spcAft>
            </a:pPr>
            <a:r>
              <a:rPr lang="es-ES" sz="1100" b="1" dirty="0" err="1" smtClean="0">
                <a:solidFill>
                  <a:prstClr val="black"/>
                </a:solidFill>
                <a:latin typeface="Verdana" pitchFamily="34" charset="0"/>
                <a:ea typeface="Verdana" pitchFamily="34" charset="0"/>
                <a:cs typeface="Verdana" pitchFamily="34" charset="0"/>
              </a:rPr>
              <a:t>Urban</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energy</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model</a:t>
            </a:r>
            <a:r>
              <a:rPr lang="es-ES" sz="1100" b="1" dirty="0" smtClean="0">
                <a:solidFill>
                  <a:prstClr val="black"/>
                </a:solidFill>
                <a:latin typeface="Verdana" pitchFamily="34" charset="0"/>
                <a:ea typeface="Verdana" pitchFamily="34" charset="0"/>
                <a:cs typeface="Verdana" pitchFamily="34" charset="0"/>
              </a:rPr>
              <a:t> (GIS </a:t>
            </a:r>
            <a:r>
              <a:rPr lang="es-ES" sz="1100" b="1" dirty="0" err="1" smtClean="0">
                <a:solidFill>
                  <a:prstClr val="black"/>
                </a:solidFill>
                <a:latin typeface="Verdana" pitchFamily="34" charset="0"/>
                <a:ea typeface="Verdana" pitchFamily="34" charset="0"/>
                <a:cs typeface="Verdana" pitchFamily="34" charset="0"/>
              </a:rPr>
              <a:t>enriched</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with</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semantic</a:t>
            </a:r>
            <a:r>
              <a:rPr lang="es-ES" sz="1100" b="1" dirty="0" smtClean="0">
                <a:solidFill>
                  <a:prstClr val="black"/>
                </a:solidFill>
                <a:latin typeface="Verdana" pitchFamily="34" charset="0"/>
                <a:ea typeface="Verdana" pitchFamily="34" charset="0"/>
                <a:cs typeface="Verdana" pitchFamily="34" charset="0"/>
              </a:rPr>
              <a:t> data)</a:t>
            </a:r>
            <a:endParaRPr lang="es-ES" sz="1100" b="1" dirty="0">
              <a:solidFill>
                <a:prstClr val="black"/>
              </a:solidFill>
              <a:latin typeface="Verdana" pitchFamily="34" charset="0"/>
              <a:ea typeface="Verdana" pitchFamily="34" charset="0"/>
              <a:cs typeface="Verdana" pitchFamily="34" charset="0"/>
            </a:endParaRPr>
          </a:p>
        </p:txBody>
      </p:sp>
      <p:grpSp>
        <p:nvGrpSpPr>
          <p:cNvPr id="2" name="30 Grupo"/>
          <p:cNvGrpSpPr/>
          <p:nvPr/>
        </p:nvGrpSpPr>
        <p:grpSpPr>
          <a:xfrm>
            <a:off x="8658962" y="980737"/>
            <a:ext cx="437838" cy="582645"/>
            <a:chOff x="7452320" y="1118163"/>
            <a:chExt cx="504056" cy="726661"/>
          </a:xfrm>
        </p:grpSpPr>
        <p:sp>
          <p:nvSpPr>
            <p:cNvPr id="32" name="31 Circular"/>
            <p:cNvSpPr/>
            <p:nvPr/>
          </p:nvSpPr>
          <p:spPr>
            <a:xfrm rot="10800000">
              <a:off x="7452320" y="1340768"/>
              <a:ext cx="504056" cy="504056"/>
            </a:xfrm>
            <a:prstGeom prst="pie">
              <a:avLst>
                <a:gd name="adj1" fmla="val 0"/>
                <a:gd name="adj2" fmla="val 10649058"/>
              </a:avLst>
            </a:prstGeom>
            <a:solidFill>
              <a:schemeClr val="bg1">
                <a:lumMod val="50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
          <p:nvSpPr>
            <p:cNvPr id="33" name="32 Elipse"/>
            <p:cNvSpPr/>
            <p:nvPr/>
          </p:nvSpPr>
          <p:spPr>
            <a:xfrm>
              <a:off x="7577584" y="1118163"/>
              <a:ext cx="216024" cy="432048"/>
            </a:xfrm>
            <a:prstGeom prst="ellipse">
              <a:avLst/>
            </a:prstGeom>
            <a:solidFill>
              <a:schemeClr val="bg1">
                <a:lumMod val="50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grpSp>
      <p:grpSp>
        <p:nvGrpSpPr>
          <p:cNvPr id="3" name="33 Grupo"/>
          <p:cNvGrpSpPr/>
          <p:nvPr/>
        </p:nvGrpSpPr>
        <p:grpSpPr>
          <a:xfrm>
            <a:off x="9157228" y="980737"/>
            <a:ext cx="437838" cy="582645"/>
            <a:chOff x="7452320" y="1118163"/>
            <a:chExt cx="504056" cy="726661"/>
          </a:xfrm>
          <a:solidFill>
            <a:schemeClr val="bg1">
              <a:lumMod val="65000"/>
            </a:schemeClr>
          </a:solidFill>
        </p:grpSpPr>
        <p:sp>
          <p:nvSpPr>
            <p:cNvPr id="35" name="34 Circular"/>
            <p:cNvSpPr/>
            <p:nvPr/>
          </p:nvSpPr>
          <p:spPr>
            <a:xfrm rot="10800000">
              <a:off x="7452320" y="1340768"/>
              <a:ext cx="504056" cy="504056"/>
            </a:xfrm>
            <a:prstGeom prst="pie">
              <a:avLst>
                <a:gd name="adj1" fmla="val 0"/>
                <a:gd name="adj2" fmla="val 10649058"/>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
          <p:nvSpPr>
            <p:cNvPr id="36" name="35 Elipse"/>
            <p:cNvSpPr/>
            <p:nvPr/>
          </p:nvSpPr>
          <p:spPr>
            <a:xfrm>
              <a:off x="7577584" y="1118163"/>
              <a:ext cx="216024" cy="432048"/>
            </a:xfrm>
            <a:prstGeom prst="ellipse">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grpSp>
      <p:grpSp>
        <p:nvGrpSpPr>
          <p:cNvPr id="4" name="36 Grupo"/>
          <p:cNvGrpSpPr/>
          <p:nvPr/>
        </p:nvGrpSpPr>
        <p:grpSpPr>
          <a:xfrm>
            <a:off x="8970997" y="1196761"/>
            <a:ext cx="437838" cy="582645"/>
            <a:chOff x="7452320" y="1118163"/>
            <a:chExt cx="504056" cy="726661"/>
          </a:xfrm>
          <a:solidFill>
            <a:schemeClr val="tx1">
              <a:lumMod val="65000"/>
              <a:lumOff val="35000"/>
            </a:schemeClr>
          </a:solidFill>
        </p:grpSpPr>
        <p:sp>
          <p:nvSpPr>
            <p:cNvPr id="38" name="37 Circular"/>
            <p:cNvSpPr/>
            <p:nvPr/>
          </p:nvSpPr>
          <p:spPr>
            <a:xfrm rot="10800000">
              <a:off x="7452320" y="1340768"/>
              <a:ext cx="504056" cy="504056"/>
            </a:xfrm>
            <a:prstGeom prst="pie">
              <a:avLst>
                <a:gd name="adj1" fmla="val 0"/>
                <a:gd name="adj2" fmla="val 10649058"/>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
          <p:nvSpPr>
            <p:cNvPr id="39" name="38 Elipse"/>
            <p:cNvSpPr/>
            <p:nvPr/>
          </p:nvSpPr>
          <p:spPr>
            <a:xfrm>
              <a:off x="7577584" y="1118163"/>
              <a:ext cx="216024" cy="432048"/>
            </a:xfrm>
            <a:prstGeom prst="ellipse">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grpSp>
      <p:sp>
        <p:nvSpPr>
          <p:cNvPr id="40" name="39 CuadroTexto"/>
          <p:cNvSpPr txBox="1"/>
          <p:nvPr/>
        </p:nvSpPr>
        <p:spPr>
          <a:xfrm>
            <a:off x="8580953" y="1556792"/>
            <a:ext cx="1286593" cy="1107996"/>
          </a:xfrm>
          <a:prstGeom prst="rect">
            <a:avLst/>
          </a:prstGeom>
          <a:noFill/>
        </p:spPr>
        <p:txBody>
          <a:bodyPr wrap="square" rtlCol="0">
            <a:spAutoFit/>
          </a:bodyPr>
          <a:lstStyle/>
          <a:p>
            <a:pPr fontAlgn="base">
              <a:spcBef>
                <a:spcPct val="0"/>
              </a:spcBef>
              <a:spcAft>
                <a:spcPct val="0"/>
              </a:spcAft>
            </a:pPr>
            <a:r>
              <a:rPr lang="es-ES" sz="1100" dirty="0" err="1" smtClean="0">
                <a:solidFill>
                  <a:prstClr val="black"/>
                </a:solidFill>
                <a:latin typeface="Verdana" pitchFamily="34" charset="0"/>
                <a:ea typeface="Verdana" pitchFamily="34" charset="0"/>
                <a:cs typeface="Verdana" pitchFamily="34" charset="0"/>
              </a:rPr>
              <a:t>Experts’s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knowledge</a:t>
            </a:r>
            <a:r>
              <a:rPr lang="es-ES" sz="1100" dirty="0" smtClean="0">
                <a:solidFill>
                  <a:prstClr val="black"/>
                </a:solidFill>
                <a:latin typeface="Verdana" pitchFamily="34" charset="0"/>
                <a:ea typeface="Verdana" pitchFamily="34" charset="0"/>
                <a:cs typeface="Verdana" pitchFamily="34" charset="0"/>
              </a:rPr>
              <a:t> describe in Use Case and </a:t>
            </a:r>
            <a:r>
              <a:rPr lang="es-ES" sz="1100" dirty="0" err="1" smtClean="0">
                <a:solidFill>
                  <a:prstClr val="black"/>
                </a:solidFill>
                <a:latin typeface="Verdana" pitchFamily="34" charset="0"/>
                <a:ea typeface="Verdana" pitchFamily="34" charset="0"/>
                <a:cs typeface="Verdana" pitchFamily="34" charset="0"/>
              </a:rPr>
              <a:t>Activities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templates</a:t>
            </a:r>
            <a:endParaRPr lang="es-ES" sz="1100" dirty="0">
              <a:solidFill>
                <a:prstClr val="black"/>
              </a:solidFill>
              <a:latin typeface="Verdana" pitchFamily="34" charset="0"/>
              <a:ea typeface="Verdana" pitchFamily="34" charset="0"/>
              <a:cs typeface="Verdana" pitchFamily="34" charset="0"/>
            </a:endParaRPr>
          </a:p>
        </p:txBody>
      </p:sp>
      <p:sp>
        <p:nvSpPr>
          <p:cNvPr id="41" name="40 Disco magnético"/>
          <p:cNvSpPr/>
          <p:nvPr/>
        </p:nvSpPr>
        <p:spPr>
          <a:xfrm>
            <a:off x="9127014" y="4293096"/>
            <a:ext cx="390043" cy="360040"/>
          </a:xfrm>
          <a:prstGeom prst="flowChartMagneticDisk">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sz="1600" dirty="0" smtClean="0">
              <a:solidFill>
                <a:prstClr val="black"/>
              </a:solidFill>
            </a:endParaRPr>
          </a:p>
        </p:txBody>
      </p:sp>
      <p:sp>
        <p:nvSpPr>
          <p:cNvPr id="42" name="41 Disco magnético"/>
          <p:cNvSpPr/>
          <p:nvPr/>
        </p:nvSpPr>
        <p:spPr>
          <a:xfrm>
            <a:off x="8970999" y="4509120"/>
            <a:ext cx="390043" cy="360040"/>
          </a:xfrm>
          <a:prstGeom prst="flowChartMagneticDisk">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sz="1600" dirty="0" smtClean="0">
              <a:solidFill>
                <a:prstClr val="black"/>
              </a:solidFill>
            </a:endParaRPr>
          </a:p>
        </p:txBody>
      </p:sp>
      <p:sp>
        <p:nvSpPr>
          <p:cNvPr id="43" name="42 CuadroTexto"/>
          <p:cNvSpPr txBox="1"/>
          <p:nvPr/>
        </p:nvSpPr>
        <p:spPr>
          <a:xfrm>
            <a:off x="8580953" y="4941177"/>
            <a:ext cx="1286593" cy="938719"/>
          </a:xfrm>
          <a:prstGeom prst="rect">
            <a:avLst/>
          </a:prstGeom>
          <a:noFill/>
        </p:spPr>
        <p:txBody>
          <a:bodyPr wrap="square" rtlCol="0">
            <a:spAutoFit/>
          </a:bodyPr>
          <a:lstStyle/>
          <a:p>
            <a:pPr fontAlgn="base">
              <a:spcBef>
                <a:spcPct val="0"/>
              </a:spcBef>
              <a:spcAft>
                <a:spcPct val="0"/>
              </a:spcAft>
            </a:pPr>
            <a:r>
              <a:rPr lang="es-ES" sz="1100" dirty="0" err="1" smtClean="0">
                <a:solidFill>
                  <a:prstClr val="black"/>
                </a:solidFill>
                <a:latin typeface="Verdana" pitchFamily="34" charset="0"/>
                <a:ea typeface="Verdana" pitchFamily="34" charset="0"/>
                <a:cs typeface="Verdana" pitchFamily="34" charset="0"/>
              </a:rPr>
              <a:t>Repositories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linked</a:t>
            </a:r>
            <a:r>
              <a:rPr lang="es-ES" sz="1100" dirty="0" smtClean="0">
                <a:solidFill>
                  <a:prstClr val="black"/>
                </a:solidFill>
                <a:latin typeface="Verdana" pitchFamily="34" charset="0"/>
                <a:ea typeface="Verdana" pitchFamily="34" charset="0"/>
                <a:cs typeface="Verdana" pitchFamily="34" charset="0"/>
              </a:rPr>
              <a:t> data </a:t>
            </a:r>
            <a:r>
              <a:rPr lang="es-ES" sz="1100" dirty="0" err="1" smtClean="0">
                <a:solidFill>
                  <a:prstClr val="black"/>
                </a:solidFill>
                <a:latin typeface="Verdana" pitchFamily="34" charset="0"/>
                <a:ea typeface="Verdana" pitchFamily="34" charset="0"/>
                <a:cs typeface="Verdana" pitchFamily="34" charset="0"/>
              </a:rPr>
              <a:t>or</a:t>
            </a:r>
            <a:r>
              <a:rPr lang="es-ES" sz="1100" dirty="0" smtClean="0">
                <a:solidFill>
                  <a:prstClr val="black"/>
                </a:solidFill>
                <a:latin typeface="Verdana" pitchFamily="34" charset="0"/>
                <a:ea typeface="Verdana" pitchFamily="34" charset="0"/>
                <a:cs typeface="Verdana" pitchFamily="34" charset="0"/>
              </a:rPr>
              <a:t> non-</a:t>
            </a:r>
            <a:r>
              <a:rPr lang="es-ES" sz="1100" dirty="0" err="1" smtClean="0">
                <a:solidFill>
                  <a:prstClr val="black"/>
                </a:solidFill>
                <a:latin typeface="Verdana" pitchFamily="34" charset="0"/>
                <a:ea typeface="Verdana" pitchFamily="34" charset="0"/>
                <a:cs typeface="Verdana" pitchFamily="34" charset="0"/>
              </a:rPr>
              <a:t>structured</a:t>
            </a:r>
            <a:r>
              <a:rPr lang="es-ES" sz="1100" dirty="0" smtClean="0">
                <a:solidFill>
                  <a:prstClr val="black"/>
                </a:solidFill>
                <a:latin typeface="Verdana" pitchFamily="34" charset="0"/>
                <a:ea typeface="Verdana" pitchFamily="34" charset="0"/>
                <a:cs typeface="Verdana" pitchFamily="34" charset="0"/>
              </a:rPr>
              <a:t> data) of </a:t>
            </a:r>
            <a:r>
              <a:rPr lang="es-ES" sz="1100" dirty="0" err="1" smtClean="0">
                <a:solidFill>
                  <a:prstClr val="black"/>
                </a:solidFill>
                <a:latin typeface="Verdana" pitchFamily="34" charset="0"/>
                <a:ea typeface="Verdana" pitchFamily="34" charset="0"/>
                <a:cs typeface="Verdana" pitchFamily="34" charset="0"/>
              </a:rPr>
              <a:t>energy</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related</a:t>
            </a:r>
            <a:r>
              <a:rPr lang="es-ES" sz="1100" dirty="0" smtClean="0">
                <a:solidFill>
                  <a:prstClr val="black"/>
                </a:solidFill>
                <a:latin typeface="Verdana" pitchFamily="34" charset="0"/>
                <a:ea typeface="Verdana" pitchFamily="34" charset="0"/>
                <a:cs typeface="Verdana" pitchFamily="34" charset="0"/>
              </a:rPr>
              <a:t> data</a:t>
            </a:r>
            <a:endParaRPr lang="es-ES" sz="1100" dirty="0">
              <a:solidFill>
                <a:prstClr val="black"/>
              </a:solidFill>
              <a:latin typeface="Verdana" pitchFamily="34" charset="0"/>
              <a:ea typeface="Verdana" pitchFamily="34" charset="0"/>
              <a:cs typeface="Verdana" pitchFamily="34" charset="0"/>
            </a:endParaRPr>
          </a:p>
        </p:txBody>
      </p:sp>
      <p:sp>
        <p:nvSpPr>
          <p:cNvPr id="45" name="44 CuadroTexto"/>
          <p:cNvSpPr txBox="1"/>
          <p:nvPr/>
        </p:nvSpPr>
        <p:spPr>
          <a:xfrm>
            <a:off x="2924777" y="2420897"/>
            <a:ext cx="2262251" cy="276999"/>
          </a:xfrm>
          <a:prstGeom prst="rect">
            <a:avLst/>
          </a:prstGeom>
          <a:solidFill>
            <a:schemeClr val="bg1"/>
          </a:solidFill>
          <a:ln w="28575">
            <a:solidFill>
              <a:schemeClr val="tx1">
                <a:lumMod val="65000"/>
                <a:lumOff val="35000"/>
              </a:schemeClr>
            </a:solidFill>
          </a:ln>
        </p:spPr>
        <p:txBody>
          <a:bodyPr wrap="square" rtlCol="0">
            <a:spAutoFit/>
          </a:bodyPr>
          <a:lstStyle/>
          <a:p>
            <a:pPr fontAlgn="base">
              <a:spcBef>
                <a:spcPct val="0"/>
              </a:spcBef>
              <a:spcAft>
                <a:spcPct val="0"/>
              </a:spcAft>
            </a:pPr>
            <a:r>
              <a:rPr lang="es-ES" sz="1200" b="1" dirty="0" err="1" smtClean="0">
                <a:solidFill>
                  <a:prstClr val="black"/>
                </a:solidFill>
                <a:latin typeface="Verdana" pitchFamily="34" charset="0"/>
                <a:ea typeface="Verdana" pitchFamily="34" charset="0"/>
                <a:cs typeface="Verdana" pitchFamily="34" charset="0"/>
              </a:rPr>
              <a:t>Urban</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Energy</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System</a:t>
            </a:r>
            <a:endParaRPr lang="es-ES" sz="1200" b="1" dirty="0">
              <a:solidFill>
                <a:prstClr val="black"/>
              </a:solidFill>
              <a:latin typeface="Verdana" pitchFamily="34" charset="0"/>
              <a:ea typeface="Verdana" pitchFamily="34" charset="0"/>
              <a:cs typeface="Verdana" pitchFamily="34" charset="0"/>
            </a:endParaRPr>
          </a:p>
        </p:txBody>
      </p:sp>
      <p:sp>
        <p:nvSpPr>
          <p:cNvPr id="48" name="6 Marcador de texto"/>
          <p:cNvSpPr>
            <a:spLocks noGrp="1"/>
          </p:cNvSpPr>
          <p:nvPr>
            <p:ph type="body" sz="quarter" idx="16"/>
          </p:nvPr>
        </p:nvSpPr>
        <p:spPr>
          <a:xfrm>
            <a:off x="-39555" y="6543014"/>
            <a:ext cx="9957593" cy="414387"/>
          </a:xfrm>
        </p:spPr>
        <p:txBody>
          <a:bodyPr/>
          <a:lstStyle/>
          <a:p>
            <a:pPr algn="r"/>
            <a:r>
              <a:rPr lang="en-US" dirty="0" smtClean="0"/>
              <a:t>Smart City Expo World Congress, Barcelona, 18-20 November 2014</a:t>
            </a:r>
            <a:endParaRPr lang="en-US" dirty="0"/>
          </a:p>
        </p:txBody>
      </p:sp>
      <p:sp>
        <p:nvSpPr>
          <p:cNvPr id="47" name="14 Marcador de texto"/>
          <p:cNvSpPr>
            <a:spLocks noGrp="1"/>
          </p:cNvSpPr>
          <p:nvPr>
            <p:ph type="body" sz="quarter" idx="15"/>
          </p:nvPr>
        </p:nvSpPr>
        <p:spPr>
          <a:xfrm>
            <a:off x="180713" y="8656"/>
            <a:ext cx="9725287" cy="324000"/>
          </a:xfrm>
        </p:spPr>
        <p:txBody>
          <a:bodyPr/>
          <a:lstStyle/>
          <a:p>
            <a:r>
              <a:rPr lang="en-US" dirty="0" smtClean="0"/>
              <a:t>An </a:t>
            </a:r>
            <a:r>
              <a:rPr lang="en-US" dirty="0"/>
              <a:t>integrated platform for planning energy efficient cities</a:t>
            </a:r>
          </a:p>
        </p:txBody>
      </p:sp>
      <p:sp>
        <p:nvSpPr>
          <p:cNvPr id="49" name="48 Rectángulo"/>
          <p:cNvSpPr/>
          <p:nvPr/>
        </p:nvSpPr>
        <p:spPr>
          <a:xfrm>
            <a:off x="3425283" y="325111"/>
            <a:ext cx="6480720" cy="1015663"/>
          </a:xfrm>
          <a:prstGeom prst="rect">
            <a:avLst/>
          </a:prstGeom>
        </p:spPr>
        <p:txBody>
          <a:bodyPr wrap="square">
            <a:spAutoFit/>
          </a:bodyPr>
          <a:lstStyle/>
          <a:p>
            <a:r>
              <a:rPr lang="en-GB" sz="2000" dirty="0" smtClean="0"/>
              <a:t>Integration of multiple data and knowledge in a platform which enables the creation of energy models of an urban energy system</a:t>
            </a:r>
            <a:endParaRPr lang="es-E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74 Rectángulo"/>
          <p:cNvSpPr/>
          <p:nvPr/>
        </p:nvSpPr>
        <p:spPr>
          <a:xfrm>
            <a:off x="2066679" y="1916832"/>
            <a:ext cx="5694633" cy="338437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dirty="0">
              <a:solidFill>
                <a:prstClr val="white"/>
              </a:solidFill>
            </a:endParaRPr>
          </a:p>
        </p:txBody>
      </p:sp>
      <p:sp>
        <p:nvSpPr>
          <p:cNvPr id="72" name="71 Rectángulo"/>
          <p:cNvSpPr/>
          <p:nvPr/>
        </p:nvSpPr>
        <p:spPr>
          <a:xfrm>
            <a:off x="272480" y="404664"/>
            <a:ext cx="2964329" cy="1872208"/>
          </a:xfrm>
          <a:prstGeom prst="rect">
            <a:avLst/>
          </a:prstGeom>
          <a:solidFill>
            <a:schemeClr val="bg1">
              <a:lumMod val="95000"/>
            </a:schemeClr>
          </a:solidFill>
          <a:ln>
            <a:solidFill>
              <a:schemeClr val="tx1">
                <a:lumMod val="65000"/>
                <a:lumOff val="35000"/>
              </a:schemeClr>
            </a:solidFill>
            <a:prstDash val="sysDot"/>
          </a:ln>
          <a:effectLst>
            <a:outerShdw blurRad="635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dirty="0">
              <a:solidFill>
                <a:prstClr val="white"/>
              </a:solidFill>
            </a:endParaRPr>
          </a:p>
        </p:txBody>
      </p:sp>
      <p:pic>
        <p:nvPicPr>
          <p:cNvPr id="8" name="Picture 2"/>
          <p:cNvPicPr>
            <a:picLocks noChangeAspect="1" noChangeArrowheads="1"/>
          </p:cNvPicPr>
          <p:nvPr/>
        </p:nvPicPr>
        <p:blipFill>
          <a:blip r:embed="rId2" cstate="email"/>
          <a:srcRect/>
          <a:stretch>
            <a:fillRect/>
          </a:stretch>
        </p:blipFill>
        <p:spPr bwMode="auto">
          <a:xfrm>
            <a:off x="2378716" y="2348887"/>
            <a:ext cx="3354373" cy="2301073"/>
          </a:xfrm>
          <a:prstGeom prst="rect">
            <a:avLst/>
          </a:prstGeom>
          <a:ln>
            <a:noFill/>
          </a:ln>
          <a:effectLst>
            <a:outerShdw blurRad="292100" dist="139700" dir="2700000" algn="tl" rotWithShape="0">
              <a:srgbClr val="333333">
                <a:alpha val="65000"/>
              </a:srgbClr>
            </a:outerShdw>
          </a:effectLst>
        </p:spPr>
      </p:pic>
      <p:sp>
        <p:nvSpPr>
          <p:cNvPr id="9" name="8 Rectángulo"/>
          <p:cNvSpPr/>
          <p:nvPr/>
        </p:nvSpPr>
        <p:spPr>
          <a:xfrm>
            <a:off x="6396160" y="2348880"/>
            <a:ext cx="1053117" cy="2304256"/>
          </a:xfrm>
          <a:prstGeom prst="rect">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ES" sz="1600" b="1" dirty="0" smtClean="0">
                <a:solidFill>
                  <a:prstClr val="black"/>
                </a:solidFill>
              </a:rPr>
              <a:t>SEIF + </a:t>
            </a:r>
            <a:r>
              <a:rPr lang="es-ES" sz="1600" b="1" dirty="0" err="1" smtClean="0">
                <a:solidFill>
                  <a:prstClr val="black"/>
                </a:solidFill>
              </a:rPr>
              <a:t>Semantic</a:t>
            </a:r>
            <a:r>
              <a:rPr lang="es-ES" sz="1600" b="1" dirty="0" smtClean="0">
                <a:solidFill>
                  <a:prstClr val="black"/>
                </a:solidFill>
              </a:rPr>
              <a:t> </a:t>
            </a:r>
            <a:r>
              <a:rPr lang="es-ES" sz="1600" b="1" dirty="0" err="1" smtClean="0">
                <a:solidFill>
                  <a:prstClr val="black"/>
                </a:solidFill>
              </a:rPr>
              <a:t>energy</a:t>
            </a:r>
            <a:r>
              <a:rPr lang="es-ES" sz="1600" b="1" dirty="0" smtClean="0">
                <a:solidFill>
                  <a:prstClr val="black"/>
                </a:solidFill>
              </a:rPr>
              <a:t> </a:t>
            </a:r>
            <a:r>
              <a:rPr lang="es-ES" sz="1600" b="1" dirty="0" err="1" smtClean="0">
                <a:solidFill>
                  <a:prstClr val="black"/>
                </a:solidFill>
              </a:rPr>
              <a:t>model</a:t>
            </a:r>
            <a:endParaRPr lang="es-ES" sz="1600" b="1" dirty="0">
              <a:solidFill>
                <a:prstClr val="black"/>
              </a:solidFill>
            </a:endParaRPr>
          </a:p>
        </p:txBody>
      </p:sp>
      <p:sp>
        <p:nvSpPr>
          <p:cNvPr id="10" name="9 Flecha arriba y abajo"/>
          <p:cNvSpPr/>
          <p:nvPr/>
        </p:nvSpPr>
        <p:spPr>
          <a:xfrm rot="16200000">
            <a:off x="5839053" y="3101010"/>
            <a:ext cx="373132" cy="741082"/>
          </a:xfrm>
          <a:prstGeom prst="upDown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1" name="10 Disco magnético"/>
          <p:cNvSpPr/>
          <p:nvPr/>
        </p:nvSpPr>
        <p:spPr>
          <a:xfrm>
            <a:off x="8658962" y="4365104"/>
            <a:ext cx="390043" cy="360040"/>
          </a:xfrm>
          <a:prstGeom prst="flowChartMagneticDisk">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sz="1600" dirty="0" smtClean="0">
              <a:solidFill>
                <a:prstClr val="black"/>
              </a:solidFill>
            </a:endParaRPr>
          </a:p>
        </p:txBody>
      </p:sp>
      <p:sp>
        <p:nvSpPr>
          <p:cNvPr id="12" name="11 Flecha derecha"/>
          <p:cNvSpPr/>
          <p:nvPr/>
        </p:nvSpPr>
        <p:spPr>
          <a:xfrm rot="10800000">
            <a:off x="7839325" y="2492896"/>
            <a:ext cx="546061" cy="216024"/>
          </a:xfrm>
          <a:prstGeom prst="right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3" name="12 Flecha derecha"/>
          <p:cNvSpPr/>
          <p:nvPr/>
        </p:nvSpPr>
        <p:spPr>
          <a:xfrm rot="10800000">
            <a:off x="7839325" y="3356992"/>
            <a:ext cx="546061" cy="216024"/>
          </a:xfrm>
          <a:prstGeom prst="right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4" name="13 Flecha derecha"/>
          <p:cNvSpPr/>
          <p:nvPr/>
        </p:nvSpPr>
        <p:spPr>
          <a:xfrm rot="10800000">
            <a:off x="7839325" y="4293096"/>
            <a:ext cx="546061" cy="216024"/>
          </a:xfrm>
          <a:prstGeom prst="right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5" name="14 Rectángulo"/>
          <p:cNvSpPr/>
          <p:nvPr/>
        </p:nvSpPr>
        <p:spPr>
          <a:xfrm>
            <a:off x="2534736" y="2492896"/>
            <a:ext cx="2964329" cy="1872208"/>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cxnSp>
        <p:nvCxnSpPr>
          <p:cNvPr id="20" name="19 Conector recto"/>
          <p:cNvCxnSpPr/>
          <p:nvPr/>
        </p:nvCxnSpPr>
        <p:spPr>
          <a:xfrm>
            <a:off x="272480" y="2276872"/>
            <a:ext cx="2262251" cy="2088232"/>
          </a:xfrm>
          <a:prstGeom prst="line">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2" name="21 Conector recto"/>
          <p:cNvCxnSpPr/>
          <p:nvPr/>
        </p:nvCxnSpPr>
        <p:spPr>
          <a:xfrm>
            <a:off x="3236809" y="404664"/>
            <a:ext cx="2184243" cy="2088232"/>
          </a:xfrm>
          <a:prstGeom prst="line">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24" name="23 CuadroTexto"/>
          <p:cNvSpPr txBox="1"/>
          <p:nvPr/>
        </p:nvSpPr>
        <p:spPr>
          <a:xfrm>
            <a:off x="3860881" y="1700810"/>
            <a:ext cx="2496277" cy="461665"/>
          </a:xfrm>
          <a:prstGeom prst="rect">
            <a:avLst/>
          </a:prstGeom>
          <a:solidFill>
            <a:schemeClr val="bg1"/>
          </a:solidFill>
          <a:ln w="28575">
            <a:solidFill>
              <a:schemeClr val="tx1">
                <a:lumMod val="65000"/>
                <a:lumOff val="35000"/>
              </a:schemeClr>
            </a:solidFill>
          </a:ln>
        </p:spPr>
        <p:txBody>
          <a:bodyPr wrap="square" rtlCol="0">
            <a:spAutoFit/>
          </a:bodyPr>
          <a:lstStyle/>
          <a:p>
            <a:pPr fontAlgn="base">
              <a:spcBef>
                <a:spcPct val="0"/>
              </a:spcBef>
              <a:spcAft>
                <a:spcPct val="0"/>
              </a:spcAft>
            </a:pPr>
            <a:r>
              <a:rPr lang="es-ES" sz="1200" b="1" dirty="0" smtClean="0">
                <a:solidFill>
                  <a:prstClr val="black"/>
                </a:solidFill>
                <a:latin typeface="Verdana" pitchFamily="34" charset="0"/>
                <a:ea typeface="Verdana" pitchFamily="34" charset="0"/>
                <a:cs typeface="Verdana" pitchFamily="34" charset="0"/>
              </a:rPr>
              <a:t>SEMANCO INTEGRATED PLATFORM</a:t>
            </a:r>
            <a:endParaRPr lang="es-ES" sz="1200" b="1" dirty="0">
              <a:solidFill>
                <a:prstClr val="black"/>
              </a:solidFill>
              <a:latin typeface="Verdana" pitchFamily="34" charset="0"/>
              <a:ea typeface="Verdana" pitchFamily="34" charset="0"/>
              <a:cs typeface="Verdana" pitchFamily="34" charset="0"/>
            </a:endParaRPr>
          </a:p>
        </p:txBody>
      </p:sp>
      <p:sp>
        <p:nvSpPr>
          <p:cNvPr id="25" name="24 CuadroTexto"/>
          <p:cNvSpPr txBox="1"/>
          <p:nvPr/>
        </p:nvSpPr>
        <p:spPr>
          <a:xfrm>
            <a:off x="662528" y="260657"/>
            <a:ext cx="2100255" cy="276999"/>
          </a:xfrm>
          <a:prstGeom prst="rect">
            <a:avLst/>
          </a:prstGeom>
          <a:solidFill>
            <a:schemeClr val="bg1"/>
          </a:solidFill>
          <a:ln>
            <a:solidFill>
              <a:schemeClr val="tx1">
                <a:lumMod val="65000"/>
                <a:lumOff val="35000"/>
              </a:schemeClr>
            </a:solidFill>
          </a:ln>
        </p:spPr>
        <p:txBody>
          <a:bodyPr wrap="none" rtlCol="0">
            <a:spAutoFit/>
          </a:bodyPr>
          <a:lstStyle/>
          <a:p>
            <a:pPr fontAlgn="base">
              <a:spcBef>
                <a:spcPct val="0"/>
              </a:spcBef>
              <a:spcAft>
                <a:spcPct val="0"/>
              </a:spcAft>
            </a:pPr>
            <a:r>
              <a:rPr lang="es-ES" sz="1200" b="1" dirty="0" err="1" smtClean="0">
                <a:solidFill>
                  <a:prstClr val="black"/>
                </a:solidFill>
                <a:latin typeface="Verdana" pitchFamily="34" charset="0"/>
                <a:ea typeface="Verdana" pitchFamily="34" charset="0"/>
                <a:cs typeface="Verdana" pitchFamily="34" charset="0"/>
              </a:rPr>
              <a:t>Urban</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Energy</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Model</a:t>
            </a:r>
            <a:r>
              <a:rPr lang="es-ES" sz="1200" b="1" dirty="0" smtClean="0">
                <a:solidFill>
                  <a:prstClr val="black"/>
                </a:solidFill>
                <a:latin typeface="Verdana" pitchFamily="34" charset="0"/>
                <a:ea typeface="Verdana" pitchFamily="34" charset="0"/>
                <a:cs typeface="Verdana" pitchFamily="34" charset="0"/>
              </a:rPr>
              <a:t> A</a:t>
            </a:r>
            <a:endParaRPr lang="es-ES" sz="1200" b="1" dirty="0">
              <a:solidFill>
                <a:prstClr val="black"/>
              </a:solidFill>
              <a:latin typeface="Verdana" pitchFamily="34" charset="0"/>
              <a:ea typeface="Verdana" pitchFamily="34" charset="0"/>
              <a:cs typeface="Verdana" pitchFamily="34" charset="0"/>
            </a:endParaRPr>
          </a:p>
        </p:txBody>
      </p:sp>
      <p:sp>
        <p:nvSpPr>
          <p:cNvPr id="26" name="25 CuadroTexto"/>
          <p:cNvSpPr txBox="1"/>
          <p:nvPr/>
        </p:nvSpPr>
        <p:spPr>
          <a:xfrm>
            <a:off x="350490" y="725804"/>
            <a:ext cx="2342308" cy="1015663"/>
          </a:xfrm>
          <a:prstGeom prst="rect">
            <a:avLst/>
          </a:prstGeom>
          <a:noFill/>
        </p:spPr>
        <p:txBody>
          <a:bodyPr wrap="none" rtlCol="0">
            <a:spAutoFit/>
          </a:bodyPr>
          <a:lstStyle/>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Data: </a:t>
            </a:r>
            <a:r>
              <a:rPr lang="es-ES" sz="1200" dirty="0" err="1" smtClean="0">
                <a:solidFill>
                  <a:prstClr val="black"/>
                </a:solidFill>
                <a:latin typeface="Verdana" pitchFamily="34" charset="0"/>
                <a:ea typeface="Verdana" pitchFamily="34" charset="0"/>
                <a:cs typeface="Verdana" pitchFamily="34" charset="0"/>
              </a:rPr>
              <a:t>Consumption</a:t>
            </a:r>
            <a:endParaRPr lang="es-ES" sz="1200" dirty="0" smtClean="0">
              <a:solidFill>
                <a:prstClr val="black"/>
              </a:solidFill>
              <a:latin typeface="Verdana" pitchFamily="34" charset="0"/>
              <a:ea typeface="Verdana" pitchFamily="34" charset="0"/>
              <a:cs typeface="Verdana" pitchFamily="34" charset="0"/>
            </a:endParaRPr>
          </a:p>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Tools: </a:t>
            </a:r>
            <a:r>
              <a:rPr lang="es-ES" sz="1200" dirty="0" err="1" smtClean="0">
                <a:solidFill>
                  <a:prstClr val="black"/>
                </a:solidFill>
                <a:latin typeface="Verdana" pitchFamily="34" charset="0"/>
                <a:ea typeface="Verdana" pitchFamily="34" charset="0"/>
                <a:cs typeface="Verdana" pitchFamily="34" charset="0"/>
              </a:rPr>
              <a:t>Simulation</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Ursos</a:t>
            </a:r>
            <a:r>
              <a:rPr lang="es-ES" sz="1200" dirty="0" smtClean="0">
                <a:solidFill>
                  <a:prstClr val="black"/>
                </a:solidFill>
                <a:latin typeface="Verdana" pitchFamily="34" charset="0"/>
                <a:ea typeface="Verdana" pitchFamily="34" charset="0"/>
                <a:cs typeface="Verdana" pitchFamily="34" charset="0"/>
              </a:rPr>
              <a:t>)</a:t>
            </a:r>
          </a:p>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Users</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Energy</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consultants</a:t>
            </a:r>
            <a:endParaRPr lang="es-ES" sz="1200" dirty="0" smtClean="0">
              <a:solidFill>
                <a:prstClr val="black"/>
              </a:solidFill>
              <a:latin typeface="Verdana" pitchFamily="34" charset="0"/>
              <a:ea typeface="Verdana" pitchFamily="34" charset="0"/>
              <a:cs typeface="Verdana" pitchFamily="34" charset="0"/>
            </a:endParaRPr>
          </a:p>
          <a:p>
            <a:pPr fontAlgn="base">
              <a:spcBef>
                <a:spcPct val="0"/>
              </a:spcBef>
              <a:spcAft>
                <a:spcPct val="0"/>
              </a:spcAft>
              <a:buFontTx/>
              <a:buChar char="-"/>
            </a:pPr>
            <a:endParaRPr lang="es-ES" sz="1200" dirty="0" smtClean="0">
              <a:solidFill>
                <a:prstClr val="black"/>
              </a:solidFill>
              <a:latin typeface="Verdana" pitchFamily="34" charset="0"/>
              <a:ea typeface="Verdana" pitchFamily="34" charset="0"/>
              <a:cs typeface="Verdana" pitchFamily="34" charset="0"/>
            </a:endParaRPr>
          </a:p>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Plans</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Projects</a:t>
            </a:r>
            <a:endParaRPr lang="es-ES" sz="1200" dirty="0">
              <a:solidFill>
                <a:prstClr val="black"/>
              </a:solidFill>
              <a:latin typeface="Verdana" pitchFamily="34" charset="0"/>
              <a:ea typeface="Verdana" pitchFamily="34" charset="0"/>
              <a:cs typeface="Verdana" pitchFamily="34" charset="0"/>
            </a:endParaRPr>
          </a:p>
        </p:txBody>
      </p:sp>
      <p:sp>
        <p:nvSpPr>
          <p:cNvPr id="28" name="27 CuadroTexto"/>
          <p:cNvSpPr txBox="1"/>
          <p:nvPr/>
        </p:nvSpPr>
        <p:spPr>
          <a:xfrm>
            <a:off x="6435169" y="1484786"/>
            <a:ext cx="1443711" cy="769441"/>
          </a:xfrm>
          <a:prstGeom prst="rect">
            <a:avLst/>
          </a:prstGeom>
          <a:noFill/>
        </p:spPr>
        <p:txBody>
          <a:bodyPr wrap="square" rtlCol="0">
            <a:spAutoFit/>
          </a:bodyPr>
          <a:lstStyle/>
          <a:p>
            <a:pPr fontAlgn="base">
              <a:spcBef>
                <a:spcPct val="0"/>
              </a:spcBef>
              <a:spcAft>
                <a:spcPct val="0"/>
              </a:spcAft>
            </a:pPr>
            <a:r>
              <a:rPr lang="es-ES" sz="1100" dirty="0" err="1" smtClean="0">
                <a:solidFill>
                  <a:prstClr val="black"/>
                </a:solidFill>
                <a:latin typeface="Verdana" pitchFamily="34" charset="0"/>
                <a:ea typeface="Verdana" pitchFamily="34" charset="0"/>
                <a:cs typeface="Verdana" pitchFamily="34" charset="0"/>
              </a:rPr>
              <a:t>Experts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knowledge</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captured</a:t>
            </a:r>
            <a:r>
              <a:rPr lang="es-ES" sz="1100" dirty="0" smtClean="0">
                <a:solidFill>
                  <a:prstClr val="black"/>
                </a:solidFill>
                <a:latin typeface="Verdana" pitchFamily="34" charset="0"/>
                <a:ea typeface="Verdana" pitchFamily="34" charset="0"/>
                <a:cs typeface="Verdana" pitchFamily="34" charset="0"/>
              </a:rPr>
              <a:t> in </a:t>
            </a:r>
            <a:r>
              <a:rPr lang="es-ES" sz="1100" dirty="0" err="1" smtClean="0">
                <a:solidFill>
                  <a:prstClr val="black"/>
                </a:solidFill>
                <a:latin typeface="Verdana" pitchFamily="34" charset="0"/>
                <a:ea typeface="Verdana" pitchFamily="34" charset="0"/>
                <a:cs typeface="Verdana" pitchFamily="34" charset="0"/>
              </a:rPr>
              <a:t>the</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ontologies</a:t>
            </a:r>
            <a:endParaRPr lang="es-ES" sz="1100" dirty="0">
              <a:solidFill>
                <a:prstClr val="black"/>
              </a:solidFill>
              <a:latin typeface="Verdana" pitchFamily="34" charset="0"/>
              <a:ea typeface="Verdana" pitchFamily="34" charset="0"/>
              <a:cs typeface="Verdana" pitchFamily="34" charset="0"/>
            </a:endParaRPr>
          </a:p>
        </p:txBody>
      </p:sp>
      <p:sp>
        <p:nvSpPr>
          <p:cNvPr id="29" name="28 CuadroTexto"/>
          <p:cNvSpPr txBox="1"/>
          <p:nvPr/>
        </p:nvSpPr>
        <p:spPr>
          <a:xfrm>
            <a:off x="6357158" y="4653145"/>
            <a:ext cx="1443711" cy="430887"/>
          </a:xfrm>
          <a:prstGeom prst="rect">
            <a:avLst/>
          </a:prstGeom>
          <a:noFill/>
        </p:spPr>
        <p:txBody>
          <a:bodyPr wrap="square" rtlCol="0">
            <a:spAutoFit/>
          </a:bodyPr>
          <a:lstStyle/>
          <a:p>
            <a:pPr fontAlgn="base">
              <a:spcBef>
                <a:spcPct val="0"/>
              </a:spcBef>
              <a:spcAft>
                <a:spcPct val="0"/>
              </a:spcAft>
            </a:pPr>
            <a:r>
              <a:rPr lang="es-ES" sz="1100" dirty="0" smtClean="0">
                <a:solidFill>
                  <a:prstClr val="black"/>
                </a:solidFill>
                <a:latin typeface="Verdana" pitchFamily="34" charset="0"/>
                <a:ea typeface="Verdana" pitchFamily="34" charset="0"/>
                <a:cs typeface="Verdana" pitchFamily="34" charset="0"/>
              </a:rPr>
              <a:t>RDF data (</a:t>
            </a:r>
            <a:r>
              <a:rPr lang="es-ES" sz="1100" dirty="0" err="1" smtClean="0">
                <a:solidFill>
                  <a:prstClr val="black"/>
                </a:solidFill>
                <a:latin typeface="Verdana" pitchFamily="34" charset="0"/>
                <a:ea typeface="Verdana" pitchFamily="34" charset="0"/>
                <a:cs typeface="Verdana" pitchFamily="34" charset="0"/>
              </a:rPr>
              <a:t>semantic</a:t>
            </a:r>
            <a:r>
              <a:rPr lang="es-ES" sz="1100" dirty="0" smtClean="0">
                <a:solidFill>
                  <a:prstClr val="black"/>
                </a:solidFill>
                <a:latin typeface="Verdana" pitchFamily="34" charset="0"/>
                <a:ea typeface="Verdana" pitchFamily="34" charset="0"/>
                <a:cs typeface="Verdana" pitchFamily="34" charset="0"/>
              </a:rPr>
              <a:t> data)</a:t>
            </a:r>
            <a:endParaRPr lang="es-ES" sz="1100" dirty="0">
              <a:solidFill>
                <a:prstClr val="black"/>
              </a:solidFill>
              <a:latin typeface="Verdana" pitchFamily="34" charset="0"/>
              <a:ea typeface="Verdana" pitchFamily="34" charset="0"/>
              <a:cs typeface="Verdana" pitchFamily="34" charset="0"/>
            </a:endParaRPr>
          </a:p>
        </p:txBody>
      </p:sp>
      <p:sp>
        <p:nvSpPr>
          <p:cNvPr id="30" name="29 CuadroTexto"/>
          <p:cNvSpPr txBox="1"/>
          <p:nvPr/>
        </p:nvSpPr>
        <p:spPr>
          <a:xfrm>
            <a:off x="3548844" y="4653137"/>
            <a:ext cx="2262251" cy="600164"/>
          </a:xfrm>
          <a:prstGeom prst="rect">
            <a:avLst/>
          </a:prstGeom>
          <a:noFill/>
        </p:spPr>
        <p:txBody>
          <a:bodyPr wrap="square" rtlCol="0">
            <a:spAutoFit/>
          </a:bodyPr>
          <a:lstStyle/>
          <a:p>
            <a:pPr fontAlgn="base">
              <a:spcBef>
                <a:spcPct val="0"/>
              </a:spcBef>
              <a:spcAft>
                <a:spcPct val="0"/>
              </a:spcAft>
            </a:pPr>
            <a:r>
              <a:rPr lang="es-ES" sz="1100" b="1" dirty="0" err="1" smtClean="0">
                <a:solidFill>
                  <a:prstClr val="black"/>
                </a:solidFill>
                <a:latin typeface="Verdana" pitchFamily="34" charset="0"/>
                <a:ea typeface="Verdana" pitchFamily="34" charset="0"/>
                <a:cs typeface="Verdana" pitchFamily="34" charset="0"/>
              </a:rPr>
              <a:t>Urban</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energy</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model</a:t>
            </a:r>
            <a:r>
              <a:rPr lang="es-ES" sz="1100" b="1" dirty="0" smtClean="0">
                <a:solidFill>
                  <a:prstClr val="black"/>
                </a:solidFill>
                <a:latin typeface="Verdana" pitchFamily="34" charset="0"/>
                <a:ea typeface="Verdana" pitchFamily="34" charset="0"/>
                <a:cs typeface="Verdana" pitchFamily="34" charset="0"/>
              </a:rPr>
              <a:t> (GIS </a:t>
            </a:r>
            <a:r>
              <a:rPr lang="es-ES" sz="1100" b="1" dirty="0" err="1" smtClean="0">
                <a:solidFill>
                  <a:prstClr val="black"/>
                </a:solidFill>
                <a:latin typeface="Verdana" pitchFamily="34" charset="0"/>
                <a:ea typeface="Verdana" pitchFamily="34" charset="0"/>
                <a:cs typeface="Verdana" pitchFamily="34" charset="0"/>
              </a:rPr>
              <a:t>enriched</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with</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semantic</a:t>
            </a:r>
            <a:r>
              <a:rPr lang="es-ES" sz="1100" b="1" dirty="0" smtClean="0">
                <a:solidFill>
                  <a:prstClr val="black"/>
                </a:solidFill>
                <a:latin typeface="Verdana" pitchFamily="34" charset="0"/>
                <a:ea typeface="Verdana" pitchFamily="34" charset="0"/>
                <a:cs typeface="Verdana" pitchFamily="34" charset="0"/>
              </a:rPr>
              <a:t> data)</a:t>
            </a:r>
            <a:endParaRPr lang="es-ES" sz="1100" b="1" dirty="0">
              <a:solidFill>
                <a:prstClr val="black"/>
              </a:solidFill>
              <a:latin typeface="Verdana" pitchFamily="34" charset="0"/>
              <a:ea typeface="Verdana" pitchFamily="34" charset="0"/>
              <a:cs typeface="Verdana" pitchFamily="34" charset="0"/>
            </a:endParaRPr>
          </a:p>
        </p:txBody>
      </p:sp>
      <p:grpSp>
        <p:nvGrpSpPr>
          <p:cNvPr id="2" name="30 Grupo"/>
          <p:cNvGrpSpPr/>
          <p:nvPr/>
        </p:nvGrpSpPr>
        <p:grpSpPr>
          <a:xfrm>
            <a:off x="8658962" y="980737"/>
            <a:ext cx="437838" cy="582645"/>
            <a:chOff x="7452320" y="1118163"/>
            <a:chExt cx="504056" cy="726661"/>
          </a:xfrm>
        </p:grpSpPr>
        <p:sp>
          <p:nvSpPr>
            <p:cNvPr id="32" name="31 Circular"/>
            <p:cNvSpPr/>
            <p:nvPr/>
          </p:nvSpPr>
          <p:spPr>
            <a:xfrm rot="10800000">
              <a:off x="7452320" y="1340768"/>
              <a:ext cx="504056" cy="504056"/>
            </a:xfrm>
            <a:prstGeom prst="pie">
              <a:avLst>
                <a:gd name="adj1" fmla="val 0"/>
                <a:gd name="adj2" fmla="val 10649058"/>
              </a:avLst>
            </a:prstGeom>
            <a:solidFill>
              <a:schemeClr val="bg1">
                <a:lumMod val="50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
          <p:nvSpPr>
            <p:cNvPr id="33" name="32 Elipse"/>
            <p:cNvSpPr/>
            <p:nvPr/>
          </p:nvSpPr>
          <p:spPr>
            <a:xfrm>
              <a:off x="7577584" y="1118163"/>
              <a:ext cx="216024" cy="432048"/>
            </a:xfrm>
            <a:prstGeom prst="ellipse">
              <a:avLst/>
            </a:prstGeom>
            <a:solidFill>
              <a:schemeClr val="bg1">
                <a:lumMod val="50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grpSp>
      <p:grpSp>
        <p:nvGrpSpPr>
          <p:cNvPr id="3" name="33 Grupo"/>
          <p:cNvGrpSpPr/>
          <p:nvPr/>
        </p:nvGrpSpPr>
        <p:grpSpPr>
          <a:xfrm>
            <a:off x="9157228" y="980737"/>
            <a:ext cx="437838" cy="582645"/>
            <a:chOff x="7452320" y="1118163"/>
            <a:chExt cx="504056" cy="726661"/>
          </a:xfrm>
          <a:solidFill>
            <a:schemeClr val="bg1">
              <a:lumMod val="65000"/>
            </a:schemeClr>
          </a:solidFill>
        </p:grpSpPr>
        <p:sp>
          <p:nvSpPr>
            <p:cNvPr id="35" name="34 Circular"/>
            <p:cNvSpPr/>
            <p:nvPr/>
          </p:nvSpPr>
          <p:spPr>
            <a:xfrm rot="10800000">
              <a:off x="7452320" y="1340768"/>
              <a:ext cx="504056" cy="504056"/>
            </a:xfrm>
            <a:prstGeom prst="pie">
              <a:avLst>
                <a:gd name="adj1" fmla="val 0"/>
                <a:gd name="adj2" fmla="val 10649058"/>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
          <p:nvSpPr>
            <p:cNvPr id="36" name="35 Elipse"/>
            <p:cNvSpPr/>
            <p:nvPr/>
          </p:nvSpPr>
          <p:spPr>
            <a:xfrm>
              <a:off x="7577584" y="1118163"/>
              <a:ext cx="216024" cy="432048"/>
            </a:xfrm>
            <a:prstGeom prst="ellipse">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grpSp>
      <p:grpSp>
        <p:nvGrpSpPr>
          <p:cNvPr id="4" name="36 Grupo"/>
          <p:cNvGrpSpPr/>
          <p:nvPr/>
        </p:nvGrpSpPr>
        <p:grpSpPr>
          <a:xfrm>
            <a:off x="8970997" y="1196761"/>
            <a:ext cx="437838" cy="582645"/>
            <a:chOff x="7452320" y="1118163"/>
            <a:chExt cx="504056" cy="726661"/>
          </a:xfrm>
          <a:solidFill>
            <a:schemeClr val="tx1">
              <a:lumMod val="65000"/>
              <a:lumOff val="35000"/>
            </a:schemeClr>
          </a:solidFill>
        </p:grpSpPr>
        <p:sp>
          <p:nvSpPr>
            <p:cNvPr id="38" name="37 Circular"/>
            <p:cNvSpPr/>
            <p:nvPr/>
          </p:nvSpPr>
          <p:spPr>
            <a:xfrm rot="10800000">
              <a:off x="7452320" y="1340768"/>
              <a:ext cx="504056" cy="504056"/>
            </a:xfrm>
            <a:prstGeom prst="pie">
              <a:avLst>
                <a:gd name="adj1" fmla="val 0"/>
                <a:gd name="adj2" fmla="val 10649058"/>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
          <p:nvSpPr>
            <p:cNvPr id="39" name="38 Elipse"/>
            <p:cNvSpPr/>
            <p:nvPr/>
          </p:nvSpPr>
          <p:spPr>
            <a:xfrm>
              <a:off x="7577584" y="1118163"/>
              <a:ext cx="216024" cy="432048"/>
            </a:xfrm>
            <a:prstGeom prst="ellipse">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grpSp>
      <p:sp>
        <p:nvSpPr>
          <p:cNvPr id="40" name="39 CuadroTexto"/>
          <p:cNvSpPr txBox="1"/>
          <p:nvPr/>
        </p:nvSpPr>
        <p:spPr>
          <a:xfrm>
            <a:off x="8580953" y="1556792"/>
            <a:ext cx="1286593" cy="1107996"/>
          </a:xfrm>
          <a:prstGeom prst="rect">
            <a:avLst/>
          </a:prstGeom>
          <a:noFill/>
        </p:spPr>
        <p:txBody>
          <a:bodyPr wrap="square" rtlCol="0">
            <a:spAutoFit/>
          </a:bodyPr>
          <a:lstStyle/>
          <a:p>
            <a:pPr fontAlgn="base">
              <a:spcBef>
                <a:spcPct val="0"/>
              </a:spcBef>
              <a:spcAft>
                <a:spcPct val="0"/>
              </a:spcAft>
            </a:pPr>
            <a:r>
              <a:rPr lang="es-ES" sz="1100" dirty="0" err="1" smtClean="0">
                <a:solidFill>
                  <a:prstClr val="black"/>
                </a:solidFill>
                <a:latin typeface="Verdana" pitchFamily="34" charset="0"/>
                <a:ea typeface="Verdana" pitchFamily="34" charset="0"/>
                <a:cs typeface="Verdana" pitchFamily="34" charset="0"/>
              </a:rPr>
              <a:t>Experts’s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knowledge</a:t>
            </a:r>
            <a:r>
              <a:rPr lang="es-ES" sz="1100" dirty="0" smtClean="0">
                <a:solidFill>
                  <a:prstClr val="black"/>
                </a:solidFill>
                <a:latin typeface="Verdana" pitchFamily="34" charset="0"/>
                <a:ea typeface="Verdana" pitchFamily="34" charset="0"/>
                <a:cs typeface="Verdana" pitchFamily="34" charset="0"/>
              </a:rPr>
              <a:t> describe in Use Case and </a:t>
            </a:r>
            <a:r>
              <a:rPr lang="es-ES" sz="1100" dirty="0" err="1" smtClean="0">
                <a:solidFill>
                  <a:prstClr val="black"/>
                </a:solidFill>
                <a:latin typeface="Verdana" pitchFamily="34" charset="0"/>
                <a:ea typeface="Verdana" pitchFamily="34" charset="0"/>
                <a:cs typeface="Verdana" pitchFamily="34" charset="0"/>
              </a:rPr>
              <a:t>Activities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templates</a:t>
            </a:r>
            <a:endParaRPr lang="es-ES" sz="1100" dirty="0">
              <a:solidFill>
                <a:prstClr val="black"/>
              </a:solidFill>
              <a:latin typeface="Verdana" pitchFamily="34" charset="0"/>
              <a:ea typeface="Verdana" pitchFamily="34" charset="0"/>
              <a:cs typeface="Verdana" pitchFamily="34" charset="0"/>
            </a:endParaRPr>
          </a:p>
        </p:txBody>
      </p:sp>
      <p:sp>
        <p:nvSpPr>
          <p:cNvPr id="41" name="40 Disco magnético"/>
          <p:cNvSpPr/>
          <p:nvPr/>
        </p:nvSpPr>
        <p:spPr>
          <a:xfrm>
            <a:off x="9127014" y="4293096"/>
            <a:ext cx="390043" cy="360040"/>
          </a:xfrm>
          <a:prstGeom prst="flowChartMagneticDisk">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sz="1600" dirty="0" smtClean="0">
              <a:solidFill>
                <a:prstClr val="black"/>
              </a:solidFill>
            </a:endParaRPr>
          </a:p>
        </p:txBody>
      </p:sp>
      <p:sp>
        <p:nvSpPr>
          <p:cNvPr id="42" name="41 Disco magnético"/>
          <p:cNvSpPr/>
          <p:nvPr/>
        </p:nvSpPr>
        <p:spPr>
          <a:xfrm>
            <a:off x="8970999" y="4509120"/>
            <a:ext cx="390043" cy="360040"/>
          </a:xfrm>
          <a:prstGeom prst="flowChartMagneticDisk">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sz="1600" dirty="0" smtClean="0">
              <a:solidFill>
                <a:prstClr val="black"/>
              </a:solidFill>
            </a:endParaRPr>
          </a:p>
        </p:txBody>
      </p:sp>
      <p:sp>
        <p:nvSpPr>
          <p:cNvPr id="43" name="42 CuadroTexto"/>
          <p:cNvSpPr txBox="1"/>
          <p:nvPr/>
        </p:nvSpPr>
        <p:spPr>
          <a:xfrm>
            <a:off x="8580953" y="4941177"/>
            <a:ext cx="1286593" cy="938719"/>
          </a:xfrm>
          <a:prstGeom prst="rect">
            <a:avLst/>
          </a:prstGeom>
          <a:noFill/>
        </p:spPr>
        <p:txBody>
          <a:bodyPr wrap="square" rtlCol="0">
            <a:spAutoFit/>
          </a:bodyPr>
          <a:lstStyle/>
          <a:p>
            <a:pPr fontAlgn="base">
              <a:spcBef>
                <a:spcPct val="0"/>
              </a:spcBef>
              <a:spcAft>
                <a:spcPct val="0"/>
              </a:spcAft>
            </a:pPr>
            <a:r>
              <a:rPr lang="es-ES" sz="1100" dirty="0" err="1" smtClean="0">
                <a:solidFill>
                  <a:prstClr val="black"/>
                </a:solidFill>
                <a:latin typeface="Verdana" pitchFamily="34" charset="0"/>
                <a:ea typeface="Verdana" pitchFamily="34" charset="0"/>
                <a:cs typeface="Verdana" pitchFamily="34" charset="0"/>
              </a:rPr>
              <a:t>Repositories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linked</a:t>
            </a:r>
            <a:r>
              <a:rPr lang="es-ES" sz="1100" dirty="0" smtClean="0">
                <a:solidFill>
                  <a:prstClr val="black"/>
                </a:solidFill>
                <a:latin typeface="Verdana" pitchFamily="34" charset="0"/>
                <a:ea typeface="Verdana" pitchFamily="34" charset="0"/>
                <a:cs typeface="Verdana" pitchFamily="34" charset="0"/>
              </a:rPr>
              <a:t> data </a:t>
            </a:r>
            <a:r>
              <a:rPr lang="es-ES" sz="1100" dirty="0" err="1" smtClean="0">
                <a:solidFill>
                  <a:prstClr val="black"/>
                </a:solidFill>
                <a:latin typeface="Verdana" pitchFamily="34" charset="0"/>
                <a:ea typeface="Verdana" pitchFamily="34" charset="0"/>
                <a:cs typeface="Verdana" pitchFamily="34" charset="0"/>
              </a:rPr>
              <a:t>or</a:t>
            </a:r>
            <a:r>
              <a:rPr lang="es-ES" sz="1100" dirty="0" smtClean="0">
                <a:solidFill>
                  <a:prstClr val="black"/>
                </a:solidFill>
                <a:latin typeface="Verdana" pitchFamily="34" charset="0"/>
                <a:ea typeface="Verdana" pitchFamily="34" charset="0"/>
                <a:cs typeface="Verdana" pitchFamily="34" charset="0"/>
              </a:rPr>
              <a:t> non-</a:t>
            </a:r>
            <a:r>
              <a:rPr lang="es-ES" sz="1100" dirty="0" err="1" smtClean="0">
                <a:solidFill>
                  <a:prstClr val="black"/>
                </a:solidFill>
                <a:latin typeface="Verdana" pitchFamily="34" charset="0"/>
                <a:ea typeface="Verdana" pitchFamily="34" charset="0"/>
                <a:cs typeface="Verdana" pitchFamily="34" charset="0"/>
              </a:rPr>
              <a:t>structured</a:t>
            </a:r>
            <a:r>
              <a:rPr lang="es-ES" sz="1100" dirty="0" smtClean="0">
                <a:solidFill>
                  <a:prstClr val="black"/>
                </a:solidFill>
                <a:latin typeface="Verdana" pitchFamily="34" charset="0"/>
                <a:ea typeface="Verdana" pitchFamily="34" charset="0"/>
                <a:cs typeface="Verdana" pitchFamily="34" charset="0"/>
              </a:rPr>
              <a:t> data) of </a:t>
            </a:r>
            <a:r>
              <a:rPr lang="es-ES" sz="1100" dirty="0" err="1" smtClean="0">
                <a:solidFill>
                  <a:prstClr val="black"/>
                </a:solidFill>
                <a:latin typeface="Verdana" pitchFamily="34" charset="0"/>
                <a:ea typeface="Verdana" pitchFamily="34" charset="0"/>
                <a:cs typeface="Verdana" pitchFamily="34" charset="0"/>
              </a:rPr>
              <a:t>energy</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related</a:t>
            </a:r>
            <a:r>
              <a:rPr lang="es-ES" sz="1100" dirty="0" smtClean="0">
                <a:solidFill>
                  <a:prstClr val="black"/>
                </a:solidFill>
                <a:latin typeface="Verdana" pitchFamily="34" charset="0"/>
                <a:ea typeface="Verdana" pitchFamily="34" charset="0"/>
                <a:cs typeface="Verdana" pitchFamily="34" charset="0"/>
              </a:rPr>
              <a:t> data</a:t>
            </a:r>
            <a:endParaRPr lang="es-ES" sz="1100" dirty="0">
              <a:solidFill>
                <a:prstClr val="black"/>
              </a:solidFill>
              <a:latin typeface="Verdana" pitchFamily="34" charset="0"/>
              <a:ea typeface="Verdana" pitchFamily="34" charset="0"/>
              <a:cs typeface="Verdana" pitchFamily="34" charset="0"/>
            </a:endParaRPr>
          </a:p>
        </p:txBody>
      </p:sp>
      <p:sp>
        <p:nvSpPr>
          <p:cNvPr id="45" name="44 CuadroTexto"/>
          <p:cNvSpPr txBox="1"/>
          <p:nvPr/>
        </p:nvSpPr>
        <p:spPr>
          <a:xfrm>
            <a:off x="2924777" y="2420897"/>
            <a:ext cx="2262251" cy="276999"/>
          </a:xfrm>
          <a:prstGeom prst="rect">
            <a:avLst/>
          </a:prstGeom>
          <a:solidFill>
            <a:schemeClr val="bg1"/>
          </a:solidFill>
          <a:ln w="28575">
            <a:solidFill>
              <a:schemeClr val="tx1">
                <a:lumMod val="65000"/>
                <a:lumOff val="35000"/>
              </a:schemeClr>
            </a:solidFill>
          </a:ln>
        </p:spPr>
        <p:txBody>
          <a:bodyPr wrap="square" rtlCol="0">
            <a:spAutoFit/>
          </a:bodyPr>
          <a:lstStyle/>
          <a:p>
            <a:pPr fontAlgn="base">
              <a:spcBef>
                <a:spcPct val="0"/>
              </a:spcBef>
              <a:spcAft>
                <a:spcPct val="0"/>
              </a:spcAft>
            </a:pPr>
            <a:r>
              <a:rPr lang="es-ES" sz="1200" b="1" dirty="0" err="1" smtClean="0">
                <a:solidFill>
                  <a:prstClr val="black"/>
                </a:solidFill>
                <a:latin typeface="Verdana" pitchFamily="34" charset="0"/>
                <a:ea typeface="Verdana" pitchFamily="34" charset="0"/>
                <a:cs typeface="Verdana" pitchFamily="34" charset="0"/>
              </a:rPr>
              <a:t>Urban</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Energy</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System</a:t>
            </a:r>
            <a:endParaRPr lang="es-ES" sz="1200" b="1" dirty="0">
              <a:solidFill>
                <a:prstClr val="black"/>
              </a:solidFill>
              <a:latin typeface="Verdana" pitchFamily="34" charset="0"/>
              <a:ea typeface="Verdana" pitchFamily="34" charset="0"/>
              <a:cs typeface="Verdana" pitchFamily="34" charset="0"/>
            </a:endParaRPr>
          </a:p>
        </p:txBody>
      </p:sp>
      <p:sp>
        <p:nvSpPr>
          <p:cNvPr id="48" name="6 Marcador de texto"/>
          <p:cNvSpPr>
            <a:spLocks noGrp="1"/>
          </p:cNvSpPr>
          <p:nvPr>
            <p:ph type="body" sz="quarter" idx="16"/>
          </p:nvPr>
        </p:nvSpPr>
        <p:spPr>
          <a:xfrm>
            <a:off x="-39555" y="6543014"/>
            <a:ext cx="9957593" cy="414387"/>
          </a:xfrm>
        </p:spPr>
        <p:txBody>
          <a:bodyPr/>
          <a:lstStyle/>
          <a:p>
            <a:pPr algn="r"/>
            <a:r>
              <a:rPr lang="en-US" dirty="0" smtClean="0"/>
              <a:t>Smart City Expo World Congress, Barcelona, 18-20 November 2014</a:t>
            </a:r>
            <a:endParaRPr lang="en-US" dirty="0"/>
          </a:p>
        </p:txBody>
      </p:sp>
      <p:sp>
        <p:nvSpPr>
          <p:cNvPr id="47" name="14 Marcador de texto"/>
          <p:cNvSpPr>
            <a:spLocks noGrp="1"/>
          </p:cNvSpPr>
          <p:nvPr>
            <p:ph type="body" sz="quarter" idx="15"/>
          </p:nvPr>
        </p:nvSpPr>
        <p:spPr>
          <a:xfrm>
            <a:off x="180713" y="8656"/>
            <a:ext cx="9725287" cy="324000"/>
          </a:xfrm>
        </p:spPr>
        <p:txBody>
          <a:bodyPr/>
          <a:lstStyle/>
          <a:p>
            <a:r>
              <a:rPr lang="en-US" dirty="0" smtClean="0"/>
              <a:t>An </a:t>
            </a:r>
            <a:r>
              <a:rPr lang="en-US" dirty="0"/>
              <a:t>integrated platform for planning energy efficient cities</a:t>
            </a:r>
          </a:p>
        </p:txBody>
      </p:sp>
      <p:sp>
        <p:nvSpPr>
          <p:cNvPr id="49" name="48 Rectángulo"/>
          <p:cNvSpPr/>
          <p:nvPr/>
        </p:nvSpPr>
        <p:spPr>
          <a:xfrm>
            <a:off x="3425283" y="325111"/>
            <a:ext cx="6480720" cy="1015663"/>
          </a:xfrm>
          <a:prstGeom prst="rect">
            <a:avLst/>
          </a:prstGeom>
        </p:spPr>
        <p:txBody>
          <a:bodyPr wrap="square">
            <a:spAutoFit/>
          </a:bodyPr>
          <a:lstStyle/>
          <a:p>
            <a:r>
              <a:rPr lang="en-GB" sz="2000" dirty="0" smtClean="0"/>
              <a:t>Integration of multiple data and knowledge in a platform which enables the creation of energy models of an urban energy system</a:t>
            </a:r>
            <a:endParaRPr lang="es-E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74 Rectángulo"/>
          <p:cNvSpPr/>
          <p:nvPr/>
        </p:nvSpPr>
        <p:spPr>
          <a:xfrm>
            <a:off x="2066679" y="1916832"/>
            <a:ext cx="5694633" cy="338437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dirty="0">
              <a:solidFill>
                <a:prstClr val="white"/>
              </a:solidFill>
            </a:endParaRPr>
          </a:p>
        </p:txBody>
      </p:sp>
      <p:sp>
        <p:nvSpPr>
          <p:cNvPr id="72" name="71 Rectángulo"/>
          <p:cNvSpPr/>
          <p:nvPr/>
        </p:nvSpPr>
        <p:spPr>
          <a:xfrm>
            <a:off x="272480" y="404664"/>
            <a:ext cx="2964329" cy="1872208"/>
          </a:xfrm>
          <a:prstGeom prst="rect">
            <a:avLst/>
          </a:prstGeom>
          <a:solidFill>
            <a:schemeClr val="bg1">
              <a:lumMod val="95000"/>
            </a:schemeClr>
          </a:solidFill>
          <a:ln>
            <a:solidFill>
              <a:schemeClr val="tx1">
                <a:lumMod val="65000"/>
                <a:lumOff val="35000"/>
              </a:schemeClr>
            </a:solidFill>
            <a:prstDash val="sysDot"/>
          </a:ln>
          <a:effectLst>
            <a:outerShdw blurRad="63500" algn="tl"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dirty="0">
              <a:solidFill>
                <a:prstClr val="white"/>
              </a:solidFill>
            </a:endParaRPr>
          </a:p>
        </p:txBody>
      </p:sp>
      <p:sp>
        <p:nvSpPr>
          <p:cNvPr id="67" name="66 Rectángulo"/>
          <p:cNvSpPr/>
          <p:nvPr/>
        </p:nvSpPr>
        <p:spPr>
          <a:xfrm>
            <a:off x="272480" y="4653136"/>
            <a:ext cx="2964329" cy="1872208"/>
          </a:xfrm>
          <a:prstGeom prst="rect">
            <a:avLst/>
          </a:prstGeom>
          <a:solidFill>
            <a:schemeClr val="bg1">
              <a:lumMod val="95000"/>
            </a:schemeClr>
          </a:solidFill>
          <a:ln>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dirty="0">
              <a:solidFill>
                <a:prstClr val="white"/>
              </a:solidFill>
            </a:endParaRPr>
          </a:p>
        </p:txBody>
      </p:sp>
      <p:pic>
        <p:nvPicPr>
          <p:cNvPr id="8" name="Picture 2"/>
          <p:cNvPicPr>
            <a:picLocks noChangeAspect="1" noChangeArrowheads="1"/>
          </p:cNvPicPr>
          <p:nvPr/>
        </p:nvPicPr>
        <p:blipFill>
          <a:blip r:embed="rId2" cstate="email"/>
          <a:srcRect/>
          <a:stretch>
            <a:fillRect/>
          </a:stretch>
        </p:blipFill>
        <p:spPr bwMode="auto">
          <a:xfrm>
            <a:off x="2378716" y="2348887"/>
            <a:ext cx="3354373" cy="2301073"/>
          </a:xfrm>
          <a:prstGeom prst="rect">
            <a:avLst/>
          </a:prstGeom>
          <a:ln>
            <a:noFill/>
          </a:ln>
          <a:effectLst>
            <a:outerShdw blurRad="292100" dist="139700" dir="2700000" algn="tl" rotWithShape="0">
              <a:srgbClr val="333333">
                <a:alpha val="65000"/>
              </a:srgbClr>
            </a:outerShdw>
          </a:effectLst>
        </p:spPr>
      </p:pic>
      <p:sp>
        <p:nvSpPr>
          <p:cNvPr id="9" name="8 Rectángulo"/>
          <p:cNvSpPr/>
          <p:nvPr/>
        </p:nvSpPr>
        <p:spPr>
          <a:xfrm>
            <a:off x="6396160" y="2348880"/>
            <a:ext cx="1053117" cy="2304256"/>
          </a:xfrm>
          <a:prstGeom prst="rect">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ES" sz="1600" b="1" dirty="0" smtClean="0">
                <a:solidFill>
                  <a:prstClr val="black"/>
                </a:solidFill>
              </a:rPr>
              <a:t>SEIF + </a:t>
            </a:r>
            <a:r>
              <a:rPr lang="es-ES" sz="1600" b="1" dirty="0" err="1" smtClean="0">
                <a:solidFill>
                  <a:prstClr val="black"/>
                </a:solidFill>
              </a:rPr>
              <a:t>Semantic</a:t>
            </a:r>
            <a:r>
              <a:rPr lang="es-ES" sz="1600" b="1" dirty="0" smtClean="0">
                <a:solidFill>
                  <a:prstClr val="black"/>
                </a:solidFill>
              </a:rPr>
              <a:t> </a:t>
            </a:r>
            <a:r>
              <a:rPr lang="es-ES" sz="1600" b="1" dirty="0" err="1" smtClean="0">
                <a:solidFill>
                  <a:prstClr val="black"/>
                </a:solidFill>
              </a:rPr>
              <a:t>energy</a:t>
            </a:r>
            <a:r>
              <a:rPr lang="es-ES" sz="1600" b="1" dirty="0" smtClean="0">
                <a:solidFill>
                  <a:prstClr val="black"/>
                </a:solidFill>
              </a:rPr>
              <a:t> </a:t>
            </a:r>
            <a:r>
              <a:rPr lang="es-ES" sz="1600" b="1" dirty="0" err="1" smtClean="0">
                <a:solidFill>
                  <a:prstClr val="black"/>
                </a:solidFill>
              </a:rPr>
              <a:t>model</a:t>
            </a:r>
            <a:endParaRPr lang="es-ES" sz="1600" b="1" dirty="0">
              <a:solidFill>
                <a:prstClr val="black"/>
              </a:solidFill>
            </a:endParaRPr>
          </a:p>
        </p:txBody>
      </p:sp>
      <p:sp>
        <p:nvSpPr>
          <p:cNvPr id="10" name="9 Flecha arriba y abajo"/>
          <p:cNvSpPr/>
          <p:nvPr/>
        </p:nvSpPr>
        <p:spPr>
          <a:xfrm rot="16200000">
            <a:off x="5839053" y="3101010"/>
            <a:ext cx="373132" cy="741082"/>
          </a:xfrm>
          <a:prstGeom prst="upDown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1" name="10 Disco magnético"/>
          <p:cNvSpPr/>
          <p:nvPr/>
        </p:nvSpPr>
        <p:spPr>
          <a:xfrm>
            <a:off x="8658962" y="4365104"/>
            <a:ext cx="390043" cy="360040"/>
          </a:xfrm>
          <a:prstGeom prst="flowChartMagneticDisk">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sz="1600" dirty="0" smtClean="0">
              <a:solidFill>
                <a:prstClr val="black"/>
              </a:solidFill>
            </a:endParaRPr>
          </a:p>
        </p:txBody>
      </p:sp>
      <p:sp>
        <p:nvSpPr>
          <p:cNvPr id="12" name="11 Flecha derecha"/>
          <p:cNvSpPr/>
          <p:nvPr/>
        </p:nvSpPr>
        <p:spPr>
          <a:xfrm rot="10800000">
            <a:off x="7839325" y="2492896"/>
            <a:ext cx="546061" cy="216024"/>
          </a:xfrm>
          <a:prstGeom prst="right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3" name="12 Flecha derecha"/>
          <p:cNvSpPr/>
          <p:nvPr/>
        </p:nvSpPr>
        <p:spPr>
          <a:xfrm rot="10800000">
            <a:off x="7839325" y="3356992"/>
            <a:ext cx="546061" cy="216024"/>
          </a:xfrm>
          <a:prstGeom prst="right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4" name="13 Flecha derecha"/>
          <p:cNvSpPr/>
          <p:nvPr/>
        </p:nvSpPr>
        <p:spPr>
          <a:xfrm rot="10800000">
            <a:off x="7839325" y="4293096"/>
            <a:ext cx="546061" cy="216024"/>
          </a:xfrm>
          <a:prstGeom prst="rightArrow">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15" name="14 Rectángulo"/>
          <p:cNvSpPr/>
          <p:nvPr/>
        </p:nvSpPr>
        <p:spPr>
          <a:xfrm>
            <a:off x="2534736" y="2492896"/>
            <a:ext cx="2964329" cy="1872208"/>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cxnSp>
        <p:nvCxnSpPr>
          <p:cNvPr id="17" name="16 Conector recto"/>
          <p:cNvCxnSpPr/>
          <p:nvPr/>
        </p:nvCxnSpPr>
        <p:spPr>
          <a:xfrm flipV="1">
            <a:off x="3236810" y="4290018"/>
            <a:ext cx="2339680" cy="2235335"/>
          </a:xfrm>
          <a:prstGeom prst="line">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0" name="19 Conector recto"/>
          <p:cNvCxnSpPr/>
          <p:nvPr/>
        </p:nvCxnSpPr>
        <p:spPr>
          <a:xfrm>
            <a:off x="272480" y="2276872"/>
            <a:ext cx="2262251" cy="2088232"/>
          </a:xfrm>
          <a:prstGeom prst="line">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2" name="21 Conector recto"/>
          <p:cNvCxnSpPr/>
          <p:nvPr/>
        </p:nvCxnSpPr>
        <p:spPr>
          <a:xfrm>
            <a:off x="3236809" y="404664"/>
            <a:ext cx="2184243" cy="2088232"/>
          </a:xfrm>
          <a:prstGeom prst="line">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24" name="23 CuadroTexto"/>
          <p:cNvSpPr txBox="1"/>
          <p:nvPr/>
        </p:nvSpPr>
        <p:spPr>
          <a:xfrm>
            <a:off x="3860881" y="1700810"/>
            <a:ext cx="2496277" cy="461665"/>
          </a:xfrm>
          <a:prstGeom prst="rect">
            <a:avLst/>
          </a:prstGeom>
          <a:solidFill>
            <a:schemeClr val="bg1"/>
          </a:solidFill>
          <a:ln w="28575">
            <a:solidFill>
              <a:schemeClr val="tx1">
                <a:lumMod val="65000"/>
                <a:lumOff val="35000"/>
              </a:schemeClr>
            </a:solidFill>
          </a:ln>
        </p:spPr>
        <p:txBody>
          <a:bodyPr wrap="square" rtlCol="0">
            <a:spAutoFit/>
          </a:bodyPr>
          <a:lstStyle/>
          <a:p>
            <a:pPr fontAlgn="base">
              <a:spcBef>
                <a:spcPct val="0"/>
              </a:spcBef>
              <a:spcAft>
                <a:spcPct val="0"/>
              </a:spcAft>
            </a:pPr>
            <a:r>
              <a:rPr lang="es-ES" sz="1200" b="1" dirty="0" smtClean="0">
                <a:solidFill>
                  <a:prstClr val="black"/>
                </a:solidFill>
                <a:latin typeface="Verdana" pitchFamily="34" charset="0"/>
                <a:ea typeface="Verdana" pitchFamily="34" charset="0"/>
                <a:cs typeface="Verdana" pitchFamily="34" charset="0"/>
              </a:rPr>
              <a:t>SEMANCO INTEGRATED PLATFORM</a:t>
            </a:r>
            <a:endParaRPr lang="es-ES" sz="1200" b="1" dirty="0">
              <a:solidFill>
                <a:prstClr val="black"/>
              </a:solidFill>
              <a:latin typeface="Verdana" pitchFamily="34" charset="0"/>
              <a:ea typeface="Verdana" pitchFamily="34" charset="0"/>
              <a:cs typeface="Verdana" pitchFamily="34" charset="0"/>
            </a:endParaRPr>
          </a:p>
        </p:txBody>
      </p:sp>
      <p:sp>
        <p:nvSpPr>
          <p:cNvPr id="25" name="24 CuadroTexto"/>
          <p:cNvSpPr txBox="1"/>
          <p:nvPr/>
        </p:nvSpPr>
        <p:spPr>
          <a:xfrm>
            <a:off x="662528" y="260657"/>
            <a:ext cx="2100255" cy="276999"/>
          </a:xfrm>
          <a:prstGeom prst="rect">
            <a:avLst/>
          </a:prstGeom>
          <a:solidFill>
            <a:schemeClr val="bg1"/>
          </a:solidFill>
          <a:ln>
            <a:solidFill>
              <a:schemeClr val="tx1">
                <a:lumMod val="65000"/>
                <a:lumOff val="35000"/>
              </a:schemeClr>
            </a:solidFill>
          </a:ln>
        </p:spPr>
        <p:txBody>
          <a:bodyPr wrap="none" rtlCol="0">
            <a:spAutoFit/>
          </a:bodyPr>
          <a:lstStyle/>
          <a:p>
            <a:pPr fontAlgn="base">
              <a:spcBef>
                <a:spcPct val="0"/>
              </a:spcBef>
              <a:spcAft>
                <a:spcPct val="0"/>
              </a:spcAft>
            </a:pPr>
            <a:r>
              <a:rPr lang="es-ES" sz="1200" b="1" dirty="0" err="1" smtClean="0">
                <a:solidFill>
                  <a:prstClr val="black"/>
                </a:solidFill>
                <a:latin typeface="Verdana" pitchFamily="34" charset="0"/>
                <a:ea typeface="Verdana" pitchFamily="34" charset="0"/>
                <a:cs typeface="Verdana" pitchFamily="34" charset="0"/>
              </a:rPr>
              <a:t>Urban</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Energy</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Model</a:t>
            </a:r>
            <a:r>
              <a:rPr lang="es-ES" sz="1200" b="1" dirty="0" smtClean="0">
                <a:solidFill>
                  <a:prstClr val="black"/>
                </a:solidFill>
                <a:latin typeface="Verdana" pitchFamily="34" charset="0"/>
                <a:ea typeface="Verdana" pitchFamily="34" charset="0"/>
                <a:cs typeface="Verdana" pitchFamily="34" charset="0"/>
              </a:rPr>
              <a:t> A</a:t>
            </a:r>
            <a:endParaRPr lang="es-ES" sz="1200" b="1" dirty="0">
              <a:solidFill>
                <a:prstClr val="black"/>
              </a:solidFill>
              <a:latin typeface="Verdana" pitchFamily="34" charset="0"/>
              <a:ea typeface="Verdana" pitchFamily="34" charset="0"/>
              <a:cs typeface="Verdana" pitchFamily="34" charset="0"/>
            </a:endParaRPr>
          </a:p>
        </p:txBody>
      </p:sp>
      <p:sp>
        <p:nvSpPr>
          <p:cNvPr id="26" name="25 CuadroTexto"/>
          <p:cNvSpPr txBox="1"/>
          <p:nvPr/>
        </p:nvSpPr>
        <p:spPr>
          <a:xfrm>
            <a:off x="350490" y="725804"/>
            <a:ext cx="2342308" cy="1015663"/>
          </a:xfrm>
          <a:prstGeom prst="rect">
            <a:avLst/>
          </a:prstGeom>
          <a:noFill/>
        </p:spPr>
        <p:txBody>
          <a:bodyPr wrap="none" rtlCol="0">
            <a:spAutoFit/>
          </a:bodyPr>
          <a:lstStyle/>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Data: </a:t>
            </a:r>
            <a:r>
              <a:rPr lang="es-ES" sz="1200" dirty="0" err="1" smtClean="0">
                <a:solidFill>
                  <a:prstClr val="black"/>
                </a:solidFill>
                <a:latin typeface="Verdana" pitchFamily="34" charset="0"/>
                <a:ea typeface="Verdana" pitchFamily="34" charset="0"/>
                <a:cs typeface="Verdana" pitchFamily="34" charset="0"/>
              </a:rPr>
              <a:t>Consumption</a:t>
            </a:r>
            <a:endParaRPr lang="es-ES" sz="1200" dirty="0" smtClean="0">
              <a:solidFill>
                <a:prstClr val="black"/>
              </a:solidFill>
              <a:latin typeface="Verdana" pitchFamily="34" charset="0"/>
              <a:ea typeface="Verdana" pitchFamily="34" charset="0"/>
              <a:cs typeface="Verdana" pitchFamily="34" charset="0"/>
            </a:endParaRPr>
          </a:p>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Tools: </a:t>
            </a:r>
            <a:r>
              <a:rPr lang="es-ES" sz="1200" dirty="0" err="1" smtClean="0">
                <a:solidFill>
                  <a:prstClr val="black"/>
                </a:solidFill>
                <a:latin typeface="Verdana" pitchFamily="34" charset="0"/>
                <a:ea typeface="Verdana" pitchFamily="34" charset="0"/>
                <a:cs typeface="Verdana" pitchFamily="34" charset="0"/>
              </a:rPr>
              <a:t>Simulation</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Ursos</a:t>
            </a:r>
            <a:r>
              <a:rPr lang="es-ES" sz="1200" dirty="0" smtClean="0">
                <a:solidFill>
                  <a:prstClr val="black"/>
                </a:solidFill>
                <a:latin typeface="Verdana" pitchFamily="34" charset="0"/>
                <a:ea typeface="Verdana" pitchFamily="34" charset="0"/>
                <a:cs typeface="Verdana" pitchFamily="34" charset="0"/>
              </a:rPr>
              <a:t>)</a:t>
            </a:r>
          </a:p>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Users</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Energy</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consultants</a:t>
            </a:r>
            <a:endParaRPr lang="es-ES" sz="1200" dirty="0" smtClean="0">
              <a:solidFill>
                <a:prstClr val="black"/>
              </a:solidFill>
              <a:latin typeface="Verdana" pitchFamily="34" charset="0"/>
              <a:ea typeface="Verdana" pitchFamily="34" charset="0"/>
              <a:cs typeface="Verdana" pitchFamily="34" charset="0"/>
            </a:endParaRPr>
          </a:p>
          <a:p>
            <a:pPr fontAlgn="base">
              <a:spcBef>
                <a:spcPct val="0"/>
              </a:spcBef>
              <a:spcAft>
                <a:spcPct val="0"/>
              </a:spcAft>
            </a:pPr>
            <a:endParaRPr lang="es-ES" sz="1200" dirty="0" smtClean="0">
              <a:solidFill>
                <a:prstClr val="black"/>
              </a:solidFill>
              <a:latin typeface="Verdana" pitchFamily="34" charset="0"/>
              <a:ea typeface="Verdana" pitchFamily="34" charset="0"/>
              <a:cs typeface="Verdana" pitchFamily="34" charset="0"/>
            </a:endParaRPr>
          </a:p>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Plans</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Projects</a:t>
            </a:r>
            <a:endParaRPr lang="es-ES" sz="1200" dirty="0">
              <a:solidFill>
                <a:prstClr val="black"/>
              </a:solidFill>
              <a:latin typeface="Verdana" pitchFamily="34" charset="0"/>
              <a:ea typeface="Verdana" pitchFamily="34" charset="0"/>
              <a:cs typeface="Verdana" pitchFamily="34" charset="0"/>
            </a:endParaRPr>
          </a:p>
        </p:txBody>
      </p:sp>
      <p:sp>
        <p:nvSpPr>
          <p:cNvPr id="27" name="26 CuadroTexto"/>
          <p:cNvSpPr txBox="1"/>
          <p:nvPr/>
        </p:nvSpPr>
        <p:spPr>
          <a:xfrm>
            <a:off x="506506" y="5085193"/>
            <a:ext cx="2255746" cy="1015663"/>
          </a:xfrm>
          <a:prstGeom prst="rect">
            <a:avLst/>
          </a:prstGeom>
          <a:noFill/>
        </p:spPr>
        <p:txBody>
          <a:bodyPr wrap="none" rtlCol="0">
            <a:spAutoFit/>
          </a:bodyPr>
          <a:lstStyle/>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Data: </a:t>
            </a:r>
            <a:r>
              <a:rPr lang="es-ES" sz="1200" dirty="0" err="1" smtClean="0">
                <a:solidFill>
                  <a:prstClr val="black"/>
                </a:solidFill>
                <a:latin typeface="Verdana" pitchFamily="34" charset="0"/>
                <a:ea typeface="Verdana" pitchFamily="34" charset="0"/>
                <a:cs typeface="Verdana" pitchFamily="34" charset="0"/>
              </a:rPr>
              <a:t>Building</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properties</a:t>
            </a:r>
            <a:endParaRPr lang="es-ES" sz="1200" dirty="0" smtClean="0">
              <a:solidFill>
                <a:prstClr val="black"/>
              </a:solidFill>
              <a:latin typeface="Verdana" pitchFamily="34" charset="0"/>
              <a:ea typeface="Verdana" pitchFamily="34" charset="0"/>
              <a:cs typeface="Verdana" pitchFamily="34" charset="0"/>
            </a:endParaRPr>
          </a:p>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Tools: </a:t>
            </a:r>
            <a:r>
              <a:rPr lang="es-ES" sz="1200" dirty="0" err="1" smtClean="0">
                <a:solidFill>
                  <a:prstClr val="black"/>
                </a:solidFill>
                <a:latin typeface="Verdana" pitchFamily="34" charset="0"/>
                <a:ea typeface="Verdana" pitchFamily="34" charset="0"/>
                <a:cs typeface="Verdana" pitchFamily="34" charset="0"/>
              </a:rPr>
              <a:t>Assessment</a:t>
            </a:r>
            <a:r>
              <a:rPr lang="es-ES" sz="1200" dirty="0" smtClean="0">
                <a:solidFill>
                  <a:prstClr val="black"/>
                </a:solidFill>
                <a:latin typeface="Verdana" pitchFamily="34" charset="0"/>
                <a:ea typeface="Verdana" pitchFamily="34" charset="0"/>
                <a:cs typeface="Verdana" pitchFamily="34" charset="0"/>
              </a:rPr>
              <a:t> (SAP)</a:t>
            </a:r>
          </a:p>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Users</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Planners</a:t>
            </a:r>
            <a:r>
              <a:rPr lang="es-ES" sz="1200" dirty="0" smtClean="0">
                <a:solidFill>
                  <a:prstClr val="black"/>
                </a:solidFill>
                <a:latin typeface="Verdana" pitchFamily="34" charset="0"/>
                <a:ea typeface="Verdana" pitchFamily="34" charset="0"/>
                <a:cs typeface="Verdana" pitchFamily="34" charset="0"/>
              </a:rPr>
              <a:t>, City </a:t>
            </a:r>
          </a:p>
          <a:p>
            <a:pPr fontAlgn="base">
              <a:spcBef>
                <a:spcPct val="0"/>
              </a:spcBef>
              <a:spcAft>
                <a:spcPct val="0"/>
              </a:spcAft>
              <a:buFontTx/>
              <a:buChar char="-"/>
            </a:pPr>
            <a:endParaRPr lang="es-ES" sz="1200" dirty="0" smtClean="0">
              <a:solidFill>
                <a:prstClr val="black"/>
              </a:solidFill>
              <a:latin typeface="Verdana" pitchFamily="34" charset="0"/>
              <a:ea typeface="Verdana" pitchFamily="34" charset="0"/>
              <a:cs typeface="Verdana" pitchFamily="34" charset="0"/>
            </a:endParaRPr>
          </a:p>
          <a:p>
            <a:pPr fontAlgn="base">
              <a:spcBef>
                <a:spcPct val="0"/>
              </a:spcBef>
              <a:spcAft>
                <a:spcPct val="0"/>
              </a:spcAft>
              <a:buFontTx/>
              <a:buChar char="-"/>
            </a:pP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Plans</a:t>
            </a:r>
            <a:r>
              <a:rPr lang="es-ES" sz="1200" dirty="0" smtClean="0">
                <a:solidFill>
                  <a:prstClr val="black"/>
                </a:solidFill>
                <a:latin typeface="Verdana" pitchFamily="34" charset="0"/>
                <a:ea typeface="Verdana" pitchFamily="34" charset="0"/>
                <a:cs typeface="Verdana" pitchFamily="34" charset="0"/>
              </a:rPr>
              <a:t>: </a:t>
            </a:r>
            <a:r>
              <a:rPr lang="es-ES" sz="1200" dirty="0" err="1" smtClean="0">
                <a:solidFill>
                  <a:prstClr val="black"/>
                </a:solidFill>
                <a:latin typeface="Verdana" pitchFamily="34" charset="0"/>
                <a:ea typeface="Verdana" pitchFamily="34" charset="0"/>
                <a:cs typeface="Verdana" pitchFamily="34" charset="0"/>
              </a:rPr>
              <a:t>Projects</a:t>
            </a:r>
            <a:endParaRPr lang="es-ES" sz="1200" dirty="0">
              <a:solidFill>
                <a:prstClr val="black"/>
              </a:solidFill>
              <a:latin typeface="Verdana" pitchFamily="34" charset="0"/>
              <a:ea typeface="Verdana" pitchFamily="34" charset="0"/>
              <a:cs typeface="Verdana" pitchFamily="34" charset="0"/>
            </a:endParaRPr>
          </a:p>
        </p:txBody>
      </p:sp>
      <p:sp>
        <p:nvSpPr>
          <p:cNvPr id="28" name="27 CuadroTexto"/>
          <p:cNvSpPr txBox="1"/>
          <p:nvPr/>
        </p:nvSpPr>
        <p:spPr>
          <a:xfrm>
            <a:off x="6435169" y="1484786"/>
            <a:ext cx="1443711" cy="769441"/>
          </a:xfrm>
          <a:prstGeom prst="rect">
            <a:avLst/>
          </a:prstGeom>
          <a:noFill/>
        </p:spPr>
        <p:txBody>
          <a:bodyPr wrap="square" rtlCol="0">
            <a:spAutoFit/>
          </a:bodyPr>
          <a:lstStyle/>
          <a:p>
            <a:pPr fontAlgn="base">
              <a:spcBef>
                <a:spcPct val="0"/>
              </a:spcBef>
              <a:spcAft>
                <a:spcPct val="0"/>
              </a:spcAft>
            </a:pPr>
            <a:r>
              <a:rPr lang="es-ES" sz="1100" dirty="0" err="1" smtClean="0">
                <a:solidFill>
                  <a:prstClr val="black"/>
                </a:solidFill>
                <a:latin typeface="Verdana" pitchFamily="34" charset="0"/>
                <a:ea typeface="Verdana" pitchFamily="34" charset="0"/>
                <a:cs typeface="Verdana" pitchFamily="34" charset="0"/>
              </a:rPr>
              <a:t>Experts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knowledge</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captured</a:t>
            </a:r>
            <a:r>
              <a:rPr lang="es-ES" sz="1100" dirty="0" smtClean="0">
                <a:solidFill>
                  <a:prstClr val="black"/>
                </a:solidFill>
                <a:latin typeface="Verdana" pitchFamily="34" charset="0"/>
                <a:ea typeface="Verdana" pitchFamily="34" charset="0"/>
                <a:cs typeface="Verdana" pitchFamily="34" charset="0"/>
              </a:rPr>
              <a:t> in </a:t>
            </a:r>
            <a:r>
              <a:rPr lang="es-ES" sz="1100" dirty="0" err="1" smtClean="0">
                <a:solidFill>
                  <a:prstClr val="black"/>
                </a:solidFill>
                <a:latin typeface="Verdana" pitchFamily="34" charset="0"/>
                <a:ea typeface="Verdana" pitchFamily="34" charset="0"/>
                <a:cs typeface="Verdana" pitchFamily="34" charset="0"/>
              </a:rPr>
              <a:t>the</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ontologies</a:t>
            </a:r>
            <a:endParaRPr lang="es-ES" sz="1100" dirty="0">
              <a:solidFill>
                <a:prstClr val="black"/>
              </a:solidFill>
              <a:latin typeface="Verdana" pitchFamily="34" charset="0"/>
              <a:ea typeface="Verdana" pitchFamily="34" charset="0"/>
              <a:cs typeface="Verdana" pitchFamily="34" charset="0"/>
            </a:endParaRPr>
          </a:p>
        </p:txBody>
      </p:sp>
      <p:sp>
        <p:nvSpPr>
          <p:cNvPr id="29" name="28 CuadroTexto"/>
          <p:cNvSpPr txBox="1"/>
          <p:nvPr/>
        </p:nvSpPr>
        <p:spPr>
          <a:xfrm>
            <a:off x="6357158" y="4653145"/>
            <a:ext cx="1443711" cy="430887"/>
          </a:xfrm>
          <a:prstGeom prst="rect">
            <a:avLst/>
          </a:prstGeom>
          <a:noFill/>
        </p:spPr>
        <p:txBody>
          <a:bodyPr wrap="square" rtlCol="0">
            <a:spAutoFit/>
          </a:bodyPr>
          <a:lstStyle/>
          <a:p>
            <a:pPr fontAlgn="base">
              <a:spcBef>
                <a:spcPct val="0"/>
              </a:spcBef>
              <a:spcAft>
                <a:spcPct val="0"/>
              </a:spcAft>
            </a:pPr>
            <a:r>
              <a:rPr lang="es-ES" sz="1100" dirty="0" smtClean="0">
                <a:solidFill>
                  <a:prstClr val="black"/>
                </a:solidFill>
                <a:latin typeface="Verdana" pitchFamily="34" charset="0"/>
                <a:ea typeface="Verdana" pitchFamily="34" charset="0"/>
                <a:cs typeface="Verdana" pitchFamily="34" charset="0"/>
              </a:rPr>
              <a:t>RDF data (</a:t>
            </a:r>
            <a:r>
              <a:rPr lang="es-ES" sz="1100" dirty="0" err="1" smtClean="0">
                <a:solidFill>
                  <a:prstClr val="black"/>
                </a:solidFill>
                <a:latin typeface="Verdana" pitchFamily="34" charset="0"/>
                <a:ea typeface="Verdana" pitchFamily="34" charset="0"/>
                <a:cs typeface="Verdana" pitchFamily="34" charset="0"/>
              </a:rPr>
              <a:t>semantic</a:t>
            </a:r>
            <a:r>
              <a:rPr lang="es-ES" sz="1100" dirty="0" smtClean="0">
                <a:solidFill>
                  <a:prstClr val="black"/>
                </a:solidFill>
                <a:latin typeface="Verdana" pitchFamily="34" charset="0"/>
                <a:ea typeface="Verdana" pitchFamily="34" charset="0"/>
                <a:cs typeface="Verdana" pitchFamily="34" charset="0"/>
              </a:rPr>
              <a:t> data)</a:t>
            </a:r>
            <a:endParaRPr lang="es-ES" sz="1100" dirty="0">
              <a:solidFill>
                <a:prstClr val="black"/>
              </a:solidFill>
              <a:latin typeface="Verdana" pitchFamily="34" charset="0"/>
              <a:ea typeface="Verdana" pitchFamily="34" charset="0"/>
              <a:cs typeface="Verdana" pitchFamily="34" charset="0"/>
            </a:endParaRPr>
          </a:p>
        </p:txBody>
      </p:sp>
      <p:sp>
        <p:nvSpPr>
          <p:cNvPr id="30" name="29 CuadroTexto"/>
          <p:cNvSpPr txBox="1"/>
          <p:nvPr/>
        </p:nvSpPr>
        <p:spPr>
          <a:xfrm>
            <a:off x="3548844" y="4653137"/>
            <a:ext cx="2262251" cy="600164"/>
          </a:xfrm>
          <a:prstGeom prst="rect">
            <a:avLst/>
          </a:prstGeom>
          <a:noFill/>
        </p:spPr>
        <p:txBody>
          <a:bodyPr wrap="square" rtlCol="0">
            <a:spAutoFit/>
          </a:bodyPr>
          <a:lstStyle/>
          <a:p>
            <a:pPr fontAlgn="base">
              <a:spcBef>
                <a:spcPct val="0"/>
              </a:spcBef>
              <a:spcAft>
                <a:spcPct val="0"/>
              </a:spcAft>
            </a:pPr>
            <a:r>
              <a:rPr lang="es-ES" sz="1100" b="1" dirty="0" err="1" smtClean="0">
                <a:solidFill>
                  <a:prstClr val="black"/>
                </a:solidFill>
                <a:latin typeface="Verdana" pitchFamily="34" charset="0"/>
                <a:ea typeface="Verdana" pitchFamily="34" charset="0"/>
                <a:cs typeface="Verdana" pitchFamily="34" charset="0"/>
              </a:rPr>
              <a:t>Urban</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energy</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model</a:t>
            </a:r>
            <a:r>
              <a:rPr lang="es-ES" sz="1100" b="1" dirty="0" smtClean="0">
                <a:solidFill>
                  <a:prstClr val="black"/>
                </a:solidFill>
                <a:latin typeface="Verdana" pitchFamily="34" charset="0"/>
                <a:ea typeface="Verdana" pitchFamily="34" charset="0"/>
                <a:cs typeface="Verdana" pitchFamily="34" charset="0"/>
              </a:rPr>
              <a:t> (GIS </a:t>
            </a:r>
            <a:r>
              <a:rPr lang="es-ES" sz="1100" b="1" dirty="0" err="1" smtClean="0">
                <a:solidFill>
                  <a:prstClr val="black"/>
                </a:solidFill>
                <a:latin typeface="Verdana" pitchFamily="34" charset="0"/>
                <a:ea typeface="Verdana" pitchFamily="34" charset="0"/>
                <a:cs typeface="Verdana" pitchFamily="34" charset="0"/>
              </a:rPr>
              <a:t>enriched</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with</a:t>
            </a:r>
            <a:r>
              <a:rPr lang="es-ES" sz="1100" b="1" dirty="0" smtClean="0">
                <a:solidFill>
                  <a:prstClr val="black"/>
                </a:solidFill>
                <a:latin typeface="Verdana" pitchFamily="34" charset="0"/>
                <a:ea typeface="Verdana" pitchFamily="34" charset="0"/>
                <a:cs typeface="Verdana" pitchFamily="34" charset="0"/>
              </a:rPr>
              <a:t> </a:t>
            </a:r>
            <a:r>
              <a:rPr lang="es-ES" sz="1100" b="1" dirty="0" err="1" smtClean="0">
                <a:solidFill>
                  <a:prstClr val="black"/>
                </a:solidFill>
                <a:latin typeface="Verdana" pitchFamily="34" charset="0"/>
                <a:ea typeface="Verdana" pitchFamily="34" charset="0"/>
                <a:cs typeface="Verdana" pitchFamily="34" charset="0"/>
              </a:rPr>
              <a:t>semantic</a:t>
            </a:r>
            <a:r>
              <a:rPr lang="es-ES" sz="1100" b="1" dirty="0" smtClean="0">
                <a:solidFill>
                  <a:prstClr val="black"/>
                </a:solidFill>
                <a:latin typeface="Verdana" pitchFamily="34" charset="0"/>
                <a:ea typeface="Verdana" pitchFamily="34" charset="0"/>
                <a:cs typeface="Verdana" pitchFamily="34" charset="0"/>
              </a:rPr>
              <a:t> data)</a:t>
            </a:r>
            <a:endParaRPr lang="es-ES" sz="1100" b="1" dirty="0">
              <a:solidFill>
                <a:prstClr val="black"/>
              </a:solidFill>
              <a:latin typeface="Verdana" pitchFamily="34" charset="0"/>
              <a:ea typeface="Verdana" pitchFamily="34" charset="0"/>
              <a:cs typeface="Verdana" pitchFamily="34" charset="0"/>
            </a:endParaRPr>
          </a:p>
        </p:txBody>
      </p:sp>
      <p:grpSp>
        <p:nvGrpSpPr>
          <p:cNvPr id="2" name="30 Grupo"/>
          <p:cNvGrpSpPr/>
          <p:nvPr/>
        </p:nvGrpSpPr>
        <p:grpSpPr>
          <a:xfrm>
            <a:off x="8658962" y="980737"/>
            <a:ext cx="437838" cy="582645"/>
            <a:chOff x="7452320" y="1118163"/>
            <a:chExt cx="504056" cy="726661"/>
          </a:xfrm>
        </p:grpSpPr>
        <p:sp>
          <p:nvSpPr>
            <p:cNvPr id="32" name="31 Circular"/>
            <p:cNvSpPr/>
            <p:nvPr/>
          </p:nvSpPr>
          <p:spPr>
            <a:xfrm rot="10800000">
              <a:off x="7452320" y="1340768"/>
              <a:ext cx="504056" cy="504056"/>
            </a:xfrm>
            <a:prstGeom prst="pie">
              <a:avLst>
                <a:gd name="adj1" fmla="val 0"/>
                <a:gd name="adj2" fmla="val 10649058"/>
              </a:avLst>
            </a:prstGeom>
            <a:solidFill>
              <a:schemeClr val="bg1">
                <a:lumMod val="50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
          <p:nvSpPr>
            <p:cNvPr id="33" name="32 Elipse"/>
            <p:cNvSpPr/>
            <p:nvPr/>
          </p:nvSpPr>
          <p:spPr>
            <a:xfrm>
              <a:off x="7577584" y="1118163"/>
              <a:ext cx="216024" cy="432048"/>
            </a:xfrm>
            <a:prstGeom prst="ellipse">
              <a:avLst/>
            </a:prstGeom>
            <a:solidFill>
              <a:schemeClr val="bg1">
                <a:lumMod val="50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grpSp>
      <p:grpSp>
        <p:nvGrpSpPr>
          <p:cNvPr id="3" name="33 Grupo"/>
          <p:cNvGrpSpPr/>
          <p:nvPr/>
        </p:nvGrpSpPr>
        <p:grpSpPr>
          <a:xfrm>
            <a:off x="9157228" y="980737"/>
            <a:ext cx="437838" cy="582645"/>
            <a:chOff x="7452320" y="1118163"/>
            <a:chExt cx="504056" cy="726661"/>
          </a:xfrm>
          <a:solidFill>
            <a:schemeClr val="bg1">
              <a:lumMod val="65000"/>
            </a:schemeClr>
          </a:solidFill>
        </p:grpSpPr>
        <p:sp>
          <p:nvSpPr>
            <p:cNvPr id="35" name="34 Circular"/>
            <p:cNvSpPr/>
            <p:nvPr/>
          </p:nvSpPr>
          <p:spPr>
            <a:xfrm rot="10800000">
              <a:off x="7452320" y="1340768"/>
              <a:ext cx="504056" cy="504056"/>
            </a:xfrm>
            <a:prstGeom prst="pie">
              <a:avLst>
                <a:gd name="adj1" fmla="val 0"/>
                <a:gd name="adj2" fmla="val 10649058"/>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
          <p:nvSpPr>
            <p:cNvPr id="36" name="35 Elipse"/>
            <p:cNvSpPr/>
            <p:nvPr/>
          </p:nvSpPr>
          <p:spPr>
            <a:xfrm>
              <a:off x="7577584" y="1118163"/>
              <a:ext cx="216024" cy="432048"/>
            </a:xfrm>
            <a:prstGeom prst="ellipse">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grpSp>
      <p:grpSp>
        <p:nvGrpSpPr>
          <p:cNvPr id="4" name="36 Grupo"/>
          <p:cNvGrpSpPr/>
          <p:nvPr/>
        </p:nvGrpSpPr>
        <p:grpSpPr>
          <a:xfrm>
            <a:off x="8970997" y="1196761"/>
            <a:ext cx="437838" cy="582645"/>
            <a:chOff x="7452320" y="1118163"/>
            <a:chExt cx="504056" cy="726661"/>
          </a:xfrm>
          <a:solidFill>
            <a:schemeClr val="tx1">
              <a:lumMod val="65000"/>
              <a:lumOff val="35000"/>
            </a:schemeClr>
          </a:solidFill>
        </p:grpSpPr>
        <p:sp>
          <p:nvSpPr>
            <p:cNvPr id="38" name="37 Circular"/>
            <p:cNvSpPr/>
            <p:nvPr/>
          </p:nvSpPr>
          <p:spPr>
            <a:xfrm rot="10800000">
              <a:off x="7452320" y="1340768"/>
              <a:ext cx="504056" cy="504056"/>
            </a:xfrm>
            <a:prstGeom prst="pie">
              <a:avLst>
                <a:gd name="adj1" fmla="val 0"/>
                <a:gd name="adj2" fmla="val 10649058"/>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black"/>
                </a:solidFill>
              </a:endParaRPr>
            </a:p>
          </p:txBody>
        </p:sp>
        <p:sp>
          <p:nvSpPr>
            <p:cNvPr id="39" name="38 Elipse"/>
            <p:cNvSpPr/>
            <p:nvPr/>
          </p:nvSpPr>
          <p:spPr>
            <a:xfrm>
              <a:off x="7577584" y="1118163"/>
              <a:ext cx="216024" cy="432048"/>
            </a:xfrm>
            <a:prstGeom prst="ellipse">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grpSp>
      <p:sp>
        <p:nvSpPr>
          <p:cNvPr id="40" name="39 CuadroTexto"/>
          <p:cNvSpPr txBox="1"/>
          <p:nvPr/>
        </p:nvSpPr>
        <p:spPr>
          <a:xfrm>
            <a:off x="8580953" y="1556792"/>
            <a:ext cx="1286593" cy="1107996"/>
          </a:xfrm>
          <a:prstGeom prst="rect">
            <a:avLst/>
          </a:prstGeom>
          <a:noFill/>
        </p:spPr>
        <p:txBody>
          <a:bodyPr wrap="square" rtlCol="0">
            <a:spAutoFit/>
          </a:bodyPr>
          <a:lstStyle/>
          <a:p>
            <a:pPr fontAlgn="base">
              <a:spcBef>
                <a:spcPct val="0"/>
              </a:spcBef>
              <a:spcAft>
                <a:spcPct val="0"/>
              </a:spcAft>
            </a:pPr>
            <a:r>
              <a:rPr lang="es-ES" sz="1100" dirty="0" err="1" smtClean="0">
                <a:solidFill>
                  <a:prstClr val="black"/>
                </a:solidFill>
                <a:latin typeface="Verdana" pitchFamily="34" charset="0"/>
                <a:ea typeface="Verdana" pitchFamily="34" charset="0"/>
                <a:cs typeface="Verdana" pitchFamily="34" charset="0"/>
              </a:rPr>
              <a:t>Experts’s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knowledge</a:t>
            </a:r>
            <a:r>
              <a:rPr lang="es-ES" sz="1100" dirty="0" smtClean="0">
                <a:solidFill>
                  <a:prstClr val="black"/>
                </a:solidFill>
                <a:latin typeface="Verdana" pitchFamily="34" charset="0"/>
                <a:ea typeface="Verdana" pitchFamily="34" charset="0"/>
                <a:cs typeface="Verdana" pitchFamily="34" charset="0"/>
              </a:rPr>
              <a:t> describe in Use Case and </a:t>
            </a:r>
            <a:r>
              <a:rPr lang="es-ES" sz="1100" dirty="0" err="1" smtClean="0">
                <a:solidFill>
                  <a:prstClr val="black"/>
                </a:solidFill>
                <a:latin typeface="Verdana" pitchFamily="34" charset="0"/>
                <a:ea typeface="Verdana" pitchFamily="34" charset="0"/>
                <a:cs typeface="Verdana" pitchFamily="34" charset="0"/>
              </a:rPr>
              <a:t>Activities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templates</a:t>
            </a:r>
            <a:endParaRPr lang="es-ES" sz="1100" dirty="0">
              <a:solidFill>
                <a:prstClr val="black"/>
              </a:solidFill>
              <a:latin typeface="Verdana" pitchFamily="34" charset="0"/>
              <a:ea typeface="Verdana" pitchFamily="34" charset="0"/>
              <a:cs typeface="Verdana" pitchFamily="34" charset="0"/>
            </a:endParaRPr>
          </a:p>
        </p:txBody>
      </p:sp>
      <p:sp>
        <p:nvSpPr>
          <p:cNvPr id="41" name="40 Disco magnético"/>
          <p:cNvSpPr/>
          <p:nvPr/>
        </p:nvSpPr>
        <p:spPr>
          <a:xfrm>
            <a:off x="9127014" y="4293096"/>
            <a:ext cx="390043" cy="360040"/>
          </a:xfrm>
          <a:prstGeom prst="flowChartMagneticDisk">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sz="1600" dirty="0" smtClean="0">
              <a:solidFill>
                <a:prstClr val="black"/>
              </a:solidFill>
            </a:endParaRPr>
          </a:p>
        </p:txBody>
      </p:sp>
      <p:sp>
        <p:nvSpPr>
          <p:cNvPr id="42" name="41 Disco magnético"/>
          <p:cNvSpPr/>
          <p:nvPr/>
        </p:nvSpPr>
        <p:spPr>
          <a:xfrm>
            <a:off x="8970999" y="4509120"/>
            <a:ext cx="390043" cy="360040"/>
          </a:xfrm>
          <a:prstGeom prst="flowChartMagneticDisk">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sz="1600" dirty="0" smtClean="0">
              <a:solidFill>
                <a:prstClr val="black"/>
              </a:solidFill>
            </a:endParaRPr>
          </a:p>
        </p:txBody>
      </p:sp>
      <p:sp>
        <p:nvSpPr>
          <p:cNvPr id="43" name="42 CuadroTexto"/>
          <p:cNvSpPr txBox="1"/>
          <p:nvPr/>
        </p:nvSpPr>
        <p:spPr>
          <a:xfrm>
            <a:off x="8580953" y="4941177"/>
            <a:ext cx="1286593" cy="938719"/>
          </a:xfrm>
          <a:prstGeom prst="rect">
            <a:avLst/>
          </a:prstGeom>
          <a:noFill/>
        </p:spPr>
        <p:txBody>
          <a:bodyPr wrap="square" rtlCol="0">
            <a:spAutoFit/>
          </a:bodyPr>
          <a:lstStyle/>
          <a:p>
            <a:pPr fontAlgn="base">
              <a:spcBef>
                <a:spcPct val="0"/>
              </a:spcBef>
              <a:spcAft>
                <a:spcPct val="0"/>
              </a:spcAft>
            </a:pPr>
            <a:r>
              <a:rPr lang="es-ES" sz="1100" dirty="0" err="1" smtClean="0">
                <a:solidFill>
                  <a:prstClr val="black"/>
                </a:solidFill>
                <a:latin typeface="Verdana" pitchFamily="34" charset="0"/>
                <a:ea typeface="Verdana" pitchFamily="34" charset="0"/>
                <a:cs typeface="Verdana" pitchFamily="34" charset="0"/>
              </a:rPr>
              <a:t>Repositories</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linked</a:t>
            </a:r>
            <a:r>
              <a:rPr lang="es-ES" sz="1100" dirty="0" smtClean="0">
                <a:solidFill>
                  <a:prstClr val="black"/>
                </a:solidFill>
                <a:latin typeface="Verdana" pitchFamily="34" charset="0"/>
                <a:ea typeface="Verdana" pitchFamily="34" charset="0"/>
                <a:cs typeface="Verdana" pitchFamily="34" charset="0"/>
              </a:rPr>
              <a:t> data </a:t>
            </a:r>
            <a:r>
              <a:rPr lang="es-ES" sz="1100" dirty="0" err="1" smtClean="0">
                <a:solidFill>
                  <a:prstClr val="black"/>
                </a:solidFill>
                <a:latin typeface="Verdana" pitchFamily="34" charset="0"/>
                <a:ea typeface="Verdana" pitchFamily="34" charset="0"/>
                <a:cs typeface="Verdana" pitchFamily="34" charset="0"/>
              </a:rPr>
              <a:t>or</a:t>
            </a:r>
            <a:r>
              <a:rPr lang="es-ES" sz="1100" dirty="0" smtClean="0">
                <a:solidFill>
                  <a:prstClr val="black"/>
                </a:solidFill>
                <a:latin typeface="Verdana" pitchFamily="34" charset="0"/>
                <a:ea typeface="Verdana" pitchFamily="34" charset="0"/>
                <a:cs typeface="Verdana" pitchFamily="34" charset="0"/>
              </a:rPr>
              <a:t> non-</a:t>
            </a:r>
            <a:r>
              <a:rPr lang="es-ES" sz="1100" dirty="0" err="1" smtClean="0">
                <a:solidFill>
                  <a:prstClr val="black"/>
                </a:solidFill>
                <a:latin typeface="Verdana" pitchFamily="34" charset="0"/>
                <a:ea typeface="Verdana" pitchFamily="34" charset="0"/>
                <a:cs typeface="Verdana" pitchFamily="34" charset="0"/>
              </a:rPr>
              <a:t>structured</a:t>
            </a:r>
            <a:r>
              <a:rPr lang="es-ES" sz="1100" dirty="0" smtClean="0">
                <a:solidFill>
                  <a:prstClr val="black"/>
                </a:solidFill>
                <a:latin typeface="Verdana" pitchFamily="34" charset="0"/>
                <a:ea typeface="Verdana" pitchFamily="34" charset="0"/>
                <a:cs typeface="Verdana" pitchFamily="34" charset="0"/>
              </a:rPr>
              <a:t> data) of </a:t>
            </a:r>
            <a:r>
              <a:rPr lang="es-ES" sz="1100" dirty="0" err="1" smtClean="0">
                <a:solidFill>
                  <a:prstClr val="black"/>
                </a:solidFill>
                <a:latin typeface="Verdana" pitchFamily="34" charset="0"/>
                <a:ea typeface="Verdana" pitchFamily="34" charset="0"/>
                <a:cs typeface="Verdana" pitchFamily="34" charset="0"/>
              </a:rPr>
              <a:t>energy</a:t>
            </a:r>
            <a:r>
              <a:rPr lang="es-ES" sz="1100" dirty="0" smtClean="0">
                <a:solidFill>
                  <a:prstClr val="black"/>
                </a:solidFill>
                <a:latin typeface="Verdana" pitchFamily="34" charset="0"/>
                <a:ea typeface="Verdana" pitchFamily="34" charset="0"/>
                <a:cs typeface="Verdana" pitchFamily="34" charset="0"/>
              </a:rPr>
              <a:t> </a:t>
            </a:r>
            <a:r>
              <a:rPr lang="es-ES" sz="1100" dirty="0" err="1" smtClean="0">
                <a:solidFill>
                  <a:prstClr val="black"/>
                </a:solidFill>
                <a:latin typeface="Verdana" pitchFamily="34" charset="0"/>
                <a:ea typeface="Verdana" pitchFamily="34" charset="0"/>
                <a:cs typeface="Verdana" pitchFamily="34" charset="0"/>
              </a:rPr>
              <a:t>related</a:t>
            </a:r>
            <a:r>
              <a:rPr lang="es-ES" sz="1100" dirty="0" smtClean="0">
                <a:solidFill>
                  <a:prstClr val="black"/>
                </a:solidFill>
                <a:latin typeface="Verdana" pitchFamily="34" charset="0"/>
                <a:ea typeface="Verdana" pitchFamily="34" charset="0"/>
                <a:cs typeface="Verdana" pitchFamily="34" charset="0"/>
              </a:rPr>
              <a:t> data</a:t>
            </a:r>
            <a:endParaRPr lang="es-ES" sz="1100" dirty="0">
              <a:solidFill>
                <a:prstClr val="black"/>
              </a:solidFill>
              <a:latin typeface="Verdana" pitchFamily="34" charset="0"/>
              <a:ea typeface="Verdana" pitchFamily="34" charset="0"/>
              <a:cs typeface="Verdana" pitchFamily="34" charset="0"/>
            </a:endParaRPr>
          </a:p>
        </p:txBody>
      </p:sp>
      <p:sp>
        <p:nvSpPr>
          <p:cNvPr id="44" name="43 CuadroTexto"/>
          <p:cNvSpPr txBox="1"/>
          <p:nvPr/>
        </p:nvSpPr>
        <p:spPr>
          <a:xfrm>
            <a:off x="662523" y="4581137"/>
            <a:ext cx="2340260" cy="276999"/>
          </a:xfrm>
          <a:prstGeom prst="rect">
            <a:avLst/>
          </a:prstGeom>
          <a:solidFill>
            <a:schemeClr val="bg1"/>
          </a:solidFill>
          <a:ln w="28575">
            <a:solidFill>
              <a:schemeClr val="tx1">
                <a:lumMod val="65000"/>
                <a:lumOff val="35000"/>
              </a:schemeClr>
            </a:solidFill>
          </a:ln>
        </p:spPr>
        <p:txBody>
          <a:bodyPr wrap="square" rtlCol="0">
            <a:spAutoFit/>
          </a:bodyPr>
          <a:lstStyle/>
          <a:p>
            <a:pPr fontAlgn="base">
              <a:spcBef>
                <a:spcPct val="0"/>
              </a:spcBef>
              <a:spcAft>
                <a:spcPct val="0"/>
              </a:spcAft>
            </a:pPr>
            <a:r>
              <a:rPr lang="es-ES" sz="1200" b="1" dirty="0" err="1" smtClean="0">
                <a:solidFill>
                  <a:prstClr val="black"/>
                </a:solidFill>
                <a:latin typeface="Verdana" pitchFamily="34" charset="0"/>
                <a:ea typeface="Verdana" pitchFamily="34" charset="0"/>
                <a:cs typeface="Verdana" pitchFamily="34" charset="0"/>
              </a:rPr>
              <a:t>Urban</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Energy</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Model</a:t>
            </a:r>
            <a:r>
              <a:rPr lang="es-ES" sz="1200" b="1" dirty="0" smtClean="0">
                <a:solidFill>
                  <a:prstClr val="black"/>
                </a:solidFill>
                <a:latin typeface="Verdana" pitchFamily="34" charset="0"/>
                <a:ea typeface="Verdana" pitchFamily="34" charset="0"/>
                <a:cs typeface="Verdana" pitchFamily="34" charset="0"/>
              </a:rPr>
              <a:t> B</a:t>
            </a:r>
            <a:endParaRPr lang="es-ES" sz="1200" b="1" dirty="0">
              <a:solidFill>
                <a:prstClr val="black"/>
              </a:solidFill>
              <a:latin typeface="Verdana" pitchFamily="34" charset="0"/>
              <a:ea typeface="Verdana" pitchFamily="34" charset="0"/>
              <a:cs typeface="Verdana" pitchFamily="34" charset="0"/>
            </a:endParaRPr>
          </a:p>
        </p:txBody>
      </p:sp>
      <p:sp>
        <p:nvSpPr>
          <p:cNvPr id="45" name="44 CuadroTexto"/>
          <p:cNvSpPr txBox="1"/>
          <p:nvPr/>
        </p:nvSpPr>
        <p:spPr>
          <a:xfrm>
            <a:off x="2924777" y="2420897"/>
            <a:ext cx="2262251" cy="276999"/>
          </a:xfrm>
          <a:prstGeom prst="rect">
            <a:avLst/>
          </a:prstGeom>
          <a:solidFill>
            <a:schemeClr val="bg1"/>
          </a:solidFill>
          <a:ln w="28575">
            <a:solidFill>
              <a:schemeClr val="tx1">
                <a:lumMod val="65000"/>
                <a:lumOff val="35000"/>
              </a:schemeClr>
            </a:solidFill>
          </a:ln>
        </p:spPr>
        <p:txBody>
          <a:bodyPr wrap="square" rtlCol="0">
            <a:spAutoFit/>
          </a:bodyPr>
          <a:lstStyle/>
          <a:p>
            <a:pPr fontAlgn="base">
              <a:spcBef>
                <a:spcPct val="0"/>
              </a:spcBef>
              <a:spcAft>
                <a:spcPct val="0"/>
              </a:spcAft>
            </a:pPr>
            <a:r>
              <a:rPr lang="es-ES" sz="1200" b="1" dirty="0" err="1" smtClean="0">
                <a:solidFill>
                  <a:prstClr val="black"/>
                </a:solidFill>
                <a:latin typeface="Verdana" pitchFamily="34" charset="0"/>
                <a:ea typeface="Verdana" pitchFamily="34" charset="0"/>
                <a:cs typeface="Verdana" pitchFamily="34" charset="0"/>
              </a:rPr>
              <a:t>Urban</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Energy</a:t>
            </a:r>
            <a:r>
              <a:rPr lang="es-ES" sz="1200" b="1" dirty="0" smtClean="0">
                <a:solidFill>
                  <a:prstClr val="black"/>
                </a:solidFill>
                <a:latin typeface="Verdana" pitchFamily="34" charset="0"/>
                <a:ea typeface="Verdana" pitchFamily="34" charset="0"/>
                <a:cs typeface="Verdana" pitchFamily="34" charset="0"/>
              </a:rPr>
              <a:t> </a:t>
            </a:r>
            <a:r>
              <a:rPr lang="es-ES" sz="1200" b="1" dirty="0" err="1" smtClean="0">
                <a:solidFill>
                  <a:prstClr val="black"/>
                </a:solidFill>
                <a:latin typeface="Verdana" pitchFamily="34" charset="0"/>
                <a:ea typeface="Verdana" pitchFamily="34" charset="0"/>
                <a:cs typeface="Verdana" pitchFamily="34" charset="0"/>
              </a:rPr>
              <a:t>System</a:t>
            </a:r>
            <a:endParaRPr lang="es-ES" sz="1200" b="1" dirty="0">
              <a:solidFill>
                <a:prstClr val="black"/>
              </a:solidFill>
              <a:latin typeface="Verdana" pitchFamily="34" charset="0"/>
              <a:ea typeface="Verdana" pitchFamily="34" charset="0"/>
              <a:cs typeface="Verdana" pitchFamily="34" charset="0"/>
            </a:endParaRPr>
          </a:p>
        </p:txBody>
      </p:sp>
      <p:cxnSp>
        <p:nvCxnSpPr>
          <p:cNvPr id="58" name="57 Conector recto"/>
          <p:cNvCxnSpPr/>
          <p:nvPr/>
        </p:nvCxnSpPr>
        <p:spPr>
          <a:xfrm flipV="1">
            <a:off x="272480" y="2420888"/>
            <a:ext cx="2106234" cy="2232248"/>
          </a:xfrm>
          <a:prstGeom prst="line">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63" name="62 Conector recto"/>
          <p:cNvCxnSpPr/>
          <p:nvPr/>
        </p:nvCxnSpPr>
        <p:spPr>
          <a:xfrm flipV="1">
            <a:off x="3236813" y="2428066"/>
            <a:ext cx="2321786" cy="2225071"/>
          </a:xfrm>
          <a:prstGeom prst="line">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48" name="6 Marcador de texto"/>
          <p:cNvSpPr>
            <a:spLocks noGrp="1"/>
          </p:cNvSpPr>
          <p:nvPr>
            <p:ph type="body" sz="quarter" idx="16"/>
          </p:nvPr>
        </p:nvSpPr>
        <p:spPr>
          <a:xfrm>
            <a:off x="-39555" y="6543014"/>
            <a:ext cx="9957593" cy="414387"/>
          </a:xfrm>
        </p:spPr>
        <p:txBody>
          <a:bodyPr/>
          <a:lstStyle/>
          <a:p>
            <a:pPr algn="r"/>
            <a:r>
              <a:rPr lang="en-US" dirty="0" smtClean="0"/>
              <a:t>Smart City Expo World Congress, Barcelona, 18-20 November 2014</a:t>
            </a:r>
            <a:endParaRPr lang="en-US" dirty="0"/>
          </a:p>
        </p:txBody>
      </p:sp>
      <p:sp>
        <p:nvSpPr>
          <p:cNvPr id="47" name="14 Marcador de texto"/>
          <p:cNvSpPr>
            <a:spLocks noGrp="1"/>
          </p:cNvSpPr>
          <p:nvPr>
            <p:ph type="body" sz="quarter" idx="15"/>
          </p:nvPr>
        </p:nvSpPr>
        <p:spPr>
          <a:xfrm>
            <a:off x="180713" y="8656"/>
            <a:ext cx="9725287" cy="324000"/>
          </a:xfrm>
        </p:spPr>
        <p:txBody>
          <a:bodyPr/>
          <a:lstStyle/>
          <a:p>
            <a:r>
              <a:rPr lang="en-US" dirty="0" smtClean="0"/>
              <a:t>An </a:t>
            </a:r>
            <a:r>
              <a:rPr lang="en-US" dirty="0"/>
              <a:t>integrated platform for planning energy efficient cities</a:t>
            </a:r>
          </a:p>
        </p:txBody>
      </p:sp>
      <p:sp>
        <p:nvSpPr>
          <p:cNvPr id="49" name="48 Rectángulo"/>
          <p:cNvSpPr/>
          <p:nvPr/>
        </p:nvSpPr>
        <p:spPr>
          <a:xfrm>
            <a:off x="3425283" y="325111"/>
            <a:ext cx="6480720" cy="1015663"/>
          </a:xfrm>
          <a:prstGeom prst="rect">
            <a:avLst/>
          </a:prstGeom>
        </p:spPr>
        <p:txBody>
          <a:bodyPr wrap="square">
            <a:spAutoFit/>
          </a:bodyPr>
          <a:lstStyle/>
          <a:p>
            <a:r>
              <a:rPr lang="en-GB" sz="2000" dirty="0" smtClean="0"/>
              <a:t>Integration of multiple data and knowledge in a platform which enables the creation of energy models of an urban energy system</a:t>
            </a:r>
            <a:endParaRPr lang="es-E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6" name="Imagen 5"/>
          <p:cNvPicPr>
            <a:picLocks noChangeAspect="1"/>
          </p:cNvPicPr>
          <p:nvPr/>
        </p:nvPicPr>
        <p:blipFill rotWithShape="1">
          <a:blip r:embed="rId2" cstate="print"/>
          <a:srcRect t="9281"/>
          <a:stretch/>
        </p:blipFill>
        <p:spPr>
          <a:xfrm>
            <a:off x="704529" y="620688"/>
            <a:ext cx="8424936" cy="5875566"/>
          </a:xfrm>
          <a:prstGeom prst="rect">
            <a:avLst/>
          </a:prstGeom>
          <a:effectLst>
            <a:outerShdw blurRad="50800" dist="38100" dir="5400000" algn="t" rotWithShape="0">
              <a:prstClr val="black">
                <a:alpha val="40000"/>
              </a:prstClr>
            </a:outerShdw>
          </a:effectLst>
        </p:spPr>
      </p:pic>
      <p:sp>
        <p:nvSpPr>
          <p:cNvPr id="7" name="9 CuadroTexto"/>
          <p:cNvSpPr txBox="1"/>
          <p:nvPr/>
        </p:nvSpPr>
        <p:spPr>
          <a:xfrm>
            <a:off x="1759029" y="5897153"/>
            <a:ext cx="6387947" cy="646331"/>
          </a:xfrm>
          <a:prstGeom prst="rect">
            <a:avLst/>
          </a:prstGeom>
          <a:solidFill>
            <a:schemeClr val="accent6">
              <a:lumMod val="75000"/>
            </a:schemeClr>
          </a:solidFill>
        </p:spPr>
        <p:txBody>
          <a:bodyPr wrap="square" rtlCol="0">
            <a:spAutoFit/>
          </a:bodyPr>
          <a:lstStyle/>
          <a:p>
            <a:pPr algn="just"/>
            <a:r>
              <a:rPr lang="en-US" b="1" dirty="0" smtClean="0">
                <a:solidFill>
                  <a:schemeClr val="bg1"/>
                </a:solidFill>
              </a:rPr>
              <a:t>SEMANCO platform interface displaying the urban model of the Manresa city based on aerial images, terrain model and GIS data.</a:t>
            </a:r>
            <a:endParaRPr lang="en-US" b="1" dirty="0">
              <a:solidFill>
                <a:schemeClr val="bg1"/>
              </a:solidFill>
            </a:endParaRPr>
          </a:p>
        </p:txBody>
      </p:sp>
      <p:sp>
        <p:nvSpPr>
          <p:cNvPr id="8" name="14 Marcador de texto"/>
          <p:cNvSpPr>
            <a:spLocks noGrp="1"/>
          </p:cNvSpPr>
          <p:nvPr>
            <p:ph type="body" sz="quarter" idx="15"/>
          </p:nvPr>
        </p:nvSpPr>
        <p:spPr>
          <a:xfrm>
            <a:off x="180713" y="8656"/>
            <a:ext cx="9725287" cy="324000"/>
          </a:xfrm>
        </p:spPr>
        <p:txBody>
          <a:bodyPr/>
          <a:lstStyle/>
          <a:p>
            <a:r>
              <a:rPr lang="en-US" dirty="0" smtClean="0"/>
              <a:t>Integrated platform</a:t>
            </a:r>
            <a:endParaRPr lang="en-US" dirty="0"/>
          </a:p>
        </p:txBody>
      </p:sp>
      <p:sp>
        <p:nvSpPr>
          <p:cNvPr id="9" name="8 Rectángulo"/>
          <p:cNvSpPr/>
          <p:nvPr/>
        </p:nvSpPr>
        <p:spPr>
          <a:xfrm>
            <a:off x="776537" y="1268760"/>
            <a:ext cx="2592288" cy="43204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776537" y="1700810"/>
            <a:ext cx="3434915" cy="307777"/>
          </a:xfrm>
          <a:prstGeom prst="rect">
            <a:avLst/>
          </a:prstGeom>
          <a:solidFill>
            <a:srgbClr val="FFFF00"/>
          </a:solidFill>
        </p:spPr>
        <p:txBody>
          <a:bodyPr wrap="none" rtlCol="0">
            <a:spAutoFit/>
          </a:bodyPr>
          <a:lstStyle/>
          <a:p>
            <a:r>
              <a:rPr lang="es-ES" sz="1400" b="1" dirty="0" smtClean="0"/>
              <a:t>URBAN ENERGY MODELS, PLANS, PROJECTS</a:t>
            </a:r>
            <a:endParaRPr lang="es-ES" sz="1400" b="1" dirty="0"/>
          </a:p>
        </p:txBody>
      </p:sp>
      <p:sp>
        <p:nvSpPr>
          <p:cNvPr id="11" name="10 Rectángulo"/>
          <p:cNvSpPr/>
          <p:nvPr/>
        </p:nvSpPr>
        <p:spPr>
          <a:xfrm>
            <a:off x="7185248" y="1700808"/>
            <a:ext cx="1728192" cy="295232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5097016" y="2852936"/>
            <a:ext cx="2160240" cy="738664"/>
          </a:xfrm>
          <a:prstGeom prst="rect">
            <a:avLst/>
          </a:prstGeom>
          <a:solidFill>
            <a:srgbClr val="FFFF00"/>
          </a:solidFill>
        </p:spPr>
        <p:txBody>
          <a:bodyPr wrap="square" rtlCol="0">
            <a:spAutoFit/>
          </a:bodyPr>
          <a:lstStyle/>
          <a:p>
            <a:r>
              <a:rPr lang="es-ES" sz="1400" b="1" dirty="0" smtClean="0"/>
              <a:t>URBAN, BUILDING PERFORMANCE INDICATORS</a:t>
            </a:r>
            <a:endParaRPr lang="es-ES" sz="1400" b="1" dirty="0"/>
          </a:p>
        </p:txBody>
      </p:sp>
      <p:sp>
        <p:nvSpPr>
          <p:cNvPr id="13" name="12 Rectángulo"/>
          <p:cNvSpPr/>
          <p:nvPr/>
        </p:nvSpPr>
        <p:spPr>
          <a:xfrm>
            <a:off x="5097017" y="1484784"/>
            <a:ext cx="2088232" cy="36004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5241032" y="1124746"/>
            <a:ext cx="1979068" cy="307777"/>
          </a:xfrm>
          <a:prstGeom prst="rect">
            <a:avLst/>
          </a:prstGeom>
          <a:solidFill>
            <a:srgbClr val="FFFF00"/>
          </a:solidFill>
        </p:spPr>
        <p:txBody>
          <a:bodyPr wrap="none" rtlCol="0">
            <a:spAutoFit/>
          </a:bodyPr>
          <a:lstStyle/>
          <a:p>
            <a:r>
              <a:rPr lang="es-ES" sz="1400" b="1" dirty="0" smtClean="0"/>
              <a:t>VISUALIZATION MODES</a:t>
            </a:r>
            <a:endParaRPr lang="es-ES" sz="1400" b="1" dirty="0"/>
          </a:p>
        </p:txBody>
      </p:sp>
      <p:sp>
        <p:nvSpPr>
          <p:cNvPr id="15" name="14 CuadroTexto"/>
          <p:cNvSpPr txBox="1"/>
          <p:nvPr/>
        </p:nvSpPr>
        <p:spPr>
          <a:xfrm>
            <a:off x="776537" y="5589242"/>
            <a:ext cx="737253" cy="307777"/>
          </a:xfrm>
          <a:prstGeom prst="rect">
            <a:avLst/>
          </a:prstGeom>
          <a:solidFill>
            <a:srgbClr val="FFFF00"/>
          </a:solidFill>
        </p:spPr>
        <p:txBody>
          <a:bodyPr wrap="none" rtlCol="0">
            <a:spAutoFit/>
          </a:bodyPr>
          <a:lstStyle/>
          <a:p>
            <a:r>
              <a:rPr lang="es-ES" sz="1400" b="1" dirty="0" smtClean="0"/>
              <a:t>FILTERS</a:t>
            </a:r>
            <a:endParaRPr lang="es-ES" sz="1400" b="1" dirty="0"/>
          </a:p>
        </p:txBody>
      </p:sp>
    </p:spTree>
    <p:extLst>
      <p:ext uri="{BB962C8B-B14F-4D97-AF65-F5344CB8AC3E}">
        <p14:creationId xmlns:p14="http://schemas.microsoft.com/office/powerpoint/2010/main" xmlns="" val="36750651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5529064" y="620688"/>
            <a:ext cx="4129613" cy="2880000"/>
          </a:xfrm>
          <a:prstGeom prst="rect">
            <a:avLst/>
          </a:prstGeom>
          <a:effectLst>
            <a:outerShdw blurRad="50800" dist="38100" dir="5400000" algn="t" rotWithShape="0">
              <a:prstClr val="black">
                <a:alpha val="40000"/>
              </a:prstClr>
            </a:outerShdw>
          </a:effectLst>
        </p:spPr>
      </p:pic>
      <p:pic>
        <p:nvPicPr>
          <p:cNvPr id="3" name="Imagen 2"/>
          <p:cNvPicPr>
            <a:picLocks noChangeAspect="1"/>
          </p:cNvPicPr>
          <p:nvPr/>
        </p:nvPicPr>
        <p:blipFill rotWithShape="1">
          <a:blip r:embed="rId3" cstate="print"/>
          <a:srcRect t="9281"/>
          <a:stretch/>
        </p:blipFill>
        <p:spPr>
          <a:xfrm>
            <a:off x="325442" y="3583338"/>
            <a:ext cx="4129613" cy="2880000"/>
          </a:xfrm>
          <a:prstGeom prst="rect">
            <a:avLst/>
          </a:prstGeom>
          <a:effectLst>
            <a:outerShdw blurRad="50800" dist="38100" dir="5400000" algn="t" rotWithShape="0">
              <a:prstClr val="black">
                <a:alpha val="40000"/>
              </a:prstClr>
            </a:outerShdw>
          </a:effectLst>
        </p:spPr>
      </p:pic>
      <p:pic>
        <p:nvPicPr>
          <p:cNvPr id="4" name="Imagen 3"/>
          <p:cNvPicPr>
            <a:picLocks noChangeAspect="1"/>
          </p:cNvPicPr>
          <p:nvPr/>
        </p:nvPicPr>
        <p:blipFill rotWithShape="1">
          <a:blip r:embed="rId4" cstate="print"/>
          <a:srcRect t="9281"/>
          <a:stretch/>
        </p:blipFill>
        <p:spPr>
          <a:xfrm>
            <a:off x="5313040" y="3645024"/>
            <a:ext cx="4129613" cy="2880000"/>
          </a:xfrm>
          <a:prstGeom prst="rect">
            <a:avLst/>
          </a:prstGeom>
          <a:effectLst>
            <a:outerShdw blurRad="50800" dist="38100" dir="5400000" algn="t" rotWithShape="0">
              <a:prstClr val="black">
                <a:alpha val="40000"/>
              </a:prstClr>
            </a:outerShdw>
          </a:effectLst>
        </p:spPr>
      </p:pic>
      <p:pic>
        <p:nvPicPr>
          <p:cNvPr id="7" name="Imagen 6"/>
          <p:cNvPicPr>
            <a:picLocks noChangeAspect="1"/>
          </p:cNvPicPr>
          <p:nvPr/>
        </p:nvPicPr>
        <p:blipFill rotWithShape="1">
          <a:blip r:embed="rId5" cstate="print"/>
          <a:srcRect t="9281"/>
          <a:stretch/>
        </p:blipFill>
        <p:spPr>
          <a:xfrm>
            <a:off x="416497" y="548680"/>
            <a:ext cx="4129613" cy="2880000"/>
          </a:xfrm>
          <a:prstGeom prst="rect">
            <a:avLst/>
          </a:prstGeom>
          <a:effectLst>
            <a:outerShdw blurRad="50800" dist="38100" dir="5400000" algn="t" rotWithShape="0">
              <a:prstClr val="black">
                <a:alpha val="40000"/>
              </a:prstClr>
            </a:outerShdw>
          </a:effectLst>
        </p:spPr>
      </p:pic>
      <p:sp>
        <p:nvSpPr>
          <p:cNvPr id="10" name="9 CuadroTexto"/>
          <p:cNvSpPr txBox="1"/>
          <p:nvPr/>
        </p:nvSpPr>
        <p:spPr>
          <a:xfrm>
            <a:off x="978800" y="3113904"/>
            <a:ext cx="7920881" cy="646331"/>
          </a:xfrm>
          <a:prstGeom prst="rect">
            <a:avLst/>
          </a:prstGeom>
          <a:solidFill>
            <a:srgbClr val="E6AF00"/>
          </a:solidFill>
          <a:ln>
            <a:solidFill>
              <a:srgbClr val="FFC000"/>
            </a:solidFill>
          </a:ln>
        </p:spPr>
        <p:txBody>
          <a:bodyPr wrap="square" rtlCol="0">
            <a:spAutoFit/>
          </a:bodyPr>
          <a:lstStyle/>
          <a:p>
            <a:pPr algn="just"/>
            <a:r>
              <a:rPr lang="en-US" b="1" dirty="0" smtClean="0">
                <a:solidFill>
                  <a:schemeClr val="bg1"/>
                </a:solidFill>
              </a:rPr>
              <a:t>Once a baseline reflecting the current state of the urban energy model has been created, different </a:t>
            </a:r>
            <a:r>
              <a:rPr lang="en-US" b="1" dirty="0" err="1" smtClean="0">
                <a:solidFill>
                  <a:schemeClr val="bg1"/>
                </a:solidFill>
              </a:rPr>
              <a:t>visualiztion</a:t>
            </a:r>
            <a:r>
              <a:rPr lang="en-US" b="1" dirty="0" smtClean="0">
                <a:solidFill>
                  <a:schemeClr val="bg1"/>
                </a:solidFill>
              </a:rPr>
              <a:t> tools can be used to identify problem areas.</a:t>
            </a:r>
            <a:endParaRPr lang="en-US" b="1" dirty="0">
              <a:solidFill>
                <a:schemeClr val="bg1"/>
              </a:solidFill>
            </a:endParaRPr>
          </a:p>
        </p:txBody>
      </p:sp>
      <p:sp>
        <p:nvSpPr>
          <p:cNvPr id="11" name="9 CuadroTexto"/>
          <p:cNvSpPr txBox="1"/>
          <p:nvPr/>
        </p:nvSpPr>
        <p:spPr>
          <a:xfrm>
            <a:off x="7812393" y="4365104"/>
            <a:ext cx="2093607"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Cluster view</a:t>
            </a:r>
            <a:endParaRPr lang="en-US" b="1" dirty="0">
              <a:solidFill>
                <a:schemeClr val="bg1"/>
              </a:solidFill>
            </a:endParaRPr>
          </a:p>
        </p:txBody>
      </p:sp>
      <p:sp>
        <p:nvSpPr>
          <p:cNvPr id="12" name="9 CuadroTexto"/>
          <p:cNvSpPr txBox="1"/>
          <p:nvPr/>
        </p:nvSpPr>
        <p:spPr>
          <a:xfrm>
            <a:off x="2" y="4365104"/>
            <a:ext cx="2093607"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Table view </a:t>
            </a:r>
            <a:endParaRPr lang="en-US" b="1" dirty="0">
              <a:solidFill>
                <a:schemeClr val="bg1"/>
              </a:solidFill>
            </a:endParaRPr>
          </a:p>
        </p:txBody>
      </p:sp>
      <p:sp>
        <p:nvSpPr>
          <p:cNvPr id="13" name="9 CuadroTexto"/>
          <p:cNvSpPr txBox="1"/>
          <p:nvPr/>
        </p:nvSpPr>
        <p:spPr>
          <a:xfrm>
            <a:off x="6518024" y="836715"/>
            <a:ext cx="3387976"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Performance indicators filtering</a:t>
            </a:r>
            <a:endParaRPr lang="en-US" b="1" dirty="0">
              <a:solidFill>
                <a:schemeClr val="bg1"/>
              </a:solidFill>
            </a:endParaRPr>
          </a:p>
        </p:txBody>
      </p:sp>
      <p:sp>
        <p:nvSpPr>
          <p:cNvPr id="14" name="9 CuadroTexto"/>
          <p:cNvSpPr txBox="1"/>
          <p:nvPr/>
        </p:nvSpPr>
        <p:spPr>
          <a:xfrm>
            <a:off x="0" y="764704"/>
            <a:ext cx="3387976"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Multiple scale visualization </a:t>
            </a:r>
            <a:endParaRPr lang="en-US" b="1" dirty="0">
              <a:solidFill>
                <a:schemeClr val="bg1"/>
              </a:solidFill>
            </a:endParaRPr>
          </a:p>
        </p:txBody>
      </p:sp>
      <p:sp>
        <p:nvSpPr>
          <p:cNvPr id="15" name="14 Marcador de texto"/>
          <p:cNvSpPr>
            <a:spLocks noGrp="1"/>
          </p:cNvSpPr>
          <p:nvPr>
            <p:ph type="body" sz="quarter" idx="15"/>
          </p:nvPr>
        </p:nvSpPr>
        <p:spPr>
          <a:xfrm>
            <a:off x="180713" y="8656"/>
            <a:ext cx="9725287" cy="324000"/>
          </a:xfrm>
        </p:spPr>
        <p:txBody>
          <a:bodyPr/>
          <a:lstStyle/>
          <a:p>
            <a:r>
              <a:rPr lang="en-US" dirty="0" smtClean="0"/>
              <a:t>Integrated platform</a:t>
            </a:r>
            <a:endParaRPr lang="en-US" dirty="0"/>
          </a:p>
        </p:txBody>
      </p:sp>
    </p:spTree>
    <p:extLst>
      <p:ext uri="{BB962C8B-B14F-4D97-AF65-F5344CB8AC3E}">
        <p14:creationId xmlns:p14="http://schemas.microsoft.com/office/powerpoint/2010/main" xmlns="" val="3086491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 Marcador de texto"/>
          <p:cNvSpPr txBox="1">
            <a:spLocks/>
          </p:cNvSpPr>
          <p:nvPr/>
        </p:nvSpPr>
        <p:spPr>
          <a:xfrm>
            <a:off x="-7134" y="6562674"/>
            <a:ext cx="9957593" cy="414387"/>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100" b="1" dirty="0">
                <a:solidFill>
                  <a:schemeClr val="bg1"/>
                </a:solidFill>
              </a:rPr>
              <a:t>Smart City Expo World Congress, Barcelona, 18-20 November 2014</a:t>
            </a:r>
          </a:p>
        </p:txBody>
      </p:sp>
      <p:pic>
        <p:nvPicPr>
          <p:cNvPr id="10" name="Imagen 9"/>
          <p:cNvPicPr>
            <a:picLocks noChangeAspect="1"/>
          </p:cNvPicPr>
          <p:nvPr/>
        </p:nvPicPr>
        <p:blipFill rotWithShape="1">
          <a:blip r:embed="rId2" cstate="print"/>
          <a:srcRect t="9281"/>
          <a:stretch/>
        </p:blipFill>
        <p:spPr>
          <a:xfrm>
            <a:off x="416496" y="476672"/>
            <a:ext cx="4233324" cy="2952328"/>
          </a:xfrm>
          <a:prstGeom prst="rect">
            <a:avLst/>
          </a:prstGeom>
          <a:effectLst>
            <a:outerShdw blurRad="50800" dist="38100" dir="5400000" algn="t" rotWithShape="0">
              <a:prstClr val="black">
                <a:alpha val="40000"/>
              </a:prstClr>
            </a:outerShdw>
          </a:effectLst>
        </p:spPr>
      </p:pic>
      <p:pic>
        <p:nvPicPr>
          <p:cNvPr id="11" name="Imagen 10"/>
          <p:cNvPicPr>
            <a:picLocks noChangeAspect="1"/>
          </p:cNvPicPr>
          <p:nvPr/>
        </p:nvPicPr>
        <p:blipFill rotWithShape="1">
          <a:blip r:embed="rId3" cstate="print"/>
          <a:srcRect t="9281"/>
          <a:stretch/>
        </p:blipFill>
        <p:spPr>
          <a:xfrm>
            <a:off x="2576736" y="2060848"/>
            <a:ext cx="4026820" cy="2808312"/>
          </a:xfrm>
          <a:prstGeom prst="rect">
            <a:avLst/>
          </a:prstGeom>
          <a:effectLst>
            <a:outerShdw blurRad="50800" dist="38100" dir="5400000" algn="t" rotWithShape="0">
              <a:prstClr val="black">
                <a:alpha val="40000"/>
              </a:prstClr>
            </a:outerShdw>
          </a:effectLst>
        </p:spPr>
      </p:pic>
      <p:sp>
        <p:nvSpPr>
          <p:cNvPr id="14" name="14 Marcador de texto"/>
          <p:cNvSpPr>
            <a:spLocks noGrp="1"/>
          </p:cNvSpPr>
          <p:nvPr>
            <p:ph type="body" sz="quarter" idx="15"/>
          </p:nvPr>
        </p:nvSpPr>
        <p:spPr>
          <a:xfrm>
            <a:off x="180713" y="8656"/>
            <a:ext cx="9725287" cy="324000"/>
          </a:xfrm>
        </p:spPr>
        <p:txBody>
          <a:bodyPr/>
          <a:lstStyle/>
          <a:p>
            <a:r>
              <a:rPr lang="en-US" dirty="0" err="1" smtClean="0"/>
              <a:t>PlATFORM</a:t>
            </a:r>
            <a:r>
              <a:rPr lang="en-US" dirty="0" smtClean="0"/>
              <a:t>  FUNCTIONALITIES</a:t>
            </a:r>
            <a:endParaRPr lang="en-US" dirty="0"/>
          </a:p>
        </p:txBody>
      </p:sp>
      <p:sp>
        <p:nvSpPr>
          <p:cNvPr id="17" name="16 Rectángulo"/>
          <p:cNvSpPr/>
          <p:nvPr/>
        </p:nvSpPr>
        <p:spPr>
          <a:xfrm>
            <a:off x="4592961" y="692700"/>
            <a:ext cx="4896543" cy="923330"/>
          </a:xfrm>
          <a:prstGeom prst="rect">
            <a:avLst/>
          </a:prstGeom>
          <a:solidFill>
            <a:srgbClr val="FFC000"/>
          </a:solidFill>
        </p:spPr>
        <p:txBody>
          <a:bodyPr wrap="square">
            <a:spAutoFit/>
          </a:bodyPr>
          <a:lstStyle/>
          <a:p>
            <a:r>
              <a:rPr lang="es-ES" b="1" dirty="0" err="1" smtClean="0"/>
              <a:t>To</a:t>
            </a:r>
            <a:r>
              <a:rPr lang="es-ES" b="1" dirty="0" smtClean="0"/>
              <a:t> determine </a:t>
            </a:r>
            <a:r>
              <a:rPr lang="es-ES" b="1" dirty="0" err="1" smtClean="0"/>
              <a:t>the</a:t>
            </a:r>
            <a:r>
              <a:rPr lang="es-ES" b="1" dirty="0" smtClean="0"/>
              <a:t> </a:t>
            </a:r>
            <a:r>
              <a:rPr lang="es-ES" b="1" dirty="0" err="1" smtClean="0"/>
              <a:t>baseline</a:t>
            </a:r>
            <a:r>
              <a:rPr lang="es-ES" b="1" dirty="0" smtClean="0"/>
              <a:t> (</a:t>
            </a:r>
            <a:r>
              <a:rPr lang="es-ES" b="1" dirty="0" err="1" smtClean="0"/>
              <a:t>energy</a:t>
            </a:r>
            <a:r>
              <a:rPr lang="es-ES" b="1" dirty="0" smtClean="0"/>
              <a:t> performance </a:t>
            </a:r>
            <a:r>
              <a:rPr lang="es-ES" b="1" dirty="0" err="1" smtClean="0"/>
              <a:t>based</a:t>
            </a:r>
            <a:r>
              <a:rPr lang="es-ES" b="1" dirty="0" smtClean="0"/>
              <a:t> </a:t>
            </a:r>
            <a:r>
              <a:rPr lang="es-ES" b="1" dirty="0" err="1" smtClean="0"/>
              <a:t>on</a:t>
            </a:r>
            <a:r>
              <a:rPr lang="es-ES" b="1" dirty="0" smtClean="0"/>
              <a:t> </a:t>
            </a:r>
            <a:r>
              <a:rPr lang="es-ES" b="1" dirty="0" err="1" smtClean="0"/>
              <a:t>the</a:t>
            </a:r>
            <a:r>
              <a:rPr lang="es-ES" b="1" dirty="0" smtClean="0"/>
              <a:t> </a:t>
            </a:r>
            <a:r>
              <a:rPr lang="es-ES" b="1" dirty="0" err="1" smtClean="0"/>
              <a:t>available</a:t>
            </a:r>
            <a:r>
              <a:rPr lang="es-ES" b="1" dirty="0" smtClean="0"/>
              <a:t> data and </a:t>
            </a:r>
            <a:r>
              <a:rPr lang="es-ES" b="1" dirty="0" err="1" smtClean="0"/>
              <a:t>tools</a:t>
            </a:r>
            <a:r>
              <a:rPr lang="es-ES" b="1" dirty="0" smtClean="0"/>
              <a:t>) of </a:t>
            </a:r>
            <a:r>
              <a:rPr lang="es-ES" b="1" dirty="0" err="1" smtClean="0"/>
              <a:t>an</a:t>
            </a:r>
            <a:r>
              <a:rPr lang="es-ES" b="1" dirty="0" smtClean="0"/>
              <a:t> </a:t>
            </a:r>
            <a:r>
              <a:rPr lang="es-ES" b="1" dirty="0" err="1" smtClean="0"/>
              <a:t>urban</a:t>
            </a:r>
            <a:r>
              <a:rPr lang="es-ES" b="1" dirty="0" smtClean="0"/>
              <a:t> </a:t>
            </a:r>
            <a:r>
              <a:rPr lang="es-ES" b="1" dirty="0" err="1" smtClean="0"/>
              <a:t>area</a:t>
            </a:r>
            <a:endParaRPr lang="es-ES" b="1" dirty="0" smtClean="0"/>
          </a:p>
        </p:txBody>
      </p:sp>
      <p:sp>
        <p:nvSpPr>
          <p:cNvPr id="16" name="15 Elipse"/>
          <p:cNvSpPr/>
          <p:nvPr/>
        </p:nvSpPr>
        <p:spPr>
          <a:xfrm>
            <a:off x="4160913" y="938341"/>
            <a:ext cx="432049" cy="43204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b="1"/>
          </a:p>
        </p:txBody>
      </p:sp>
      <p:sp>
        <p:nvSpPr>
          <p:cNvPr id="18" name="17 CuadroTexto"/>
          <p:cNvSpPr txBox="1"/>
          <p:nvPr/>
        </p:nvSpPr>
        <p:spPr>
          <a:xfrm>
            <a:off x="4209097" y="909721"/>
            <a:ext cx="340158" cy="461665"/>
          </a:xfrm>
          <a:prstGeom prst="rect">
            <a:avLst/>
          </a:prstGeom>
          <a:noFill/>
        </p:spPr>
        <p:txBody>
          <a:bodyPr wrap="none" rtlCol="0">
            <a:spAutoFit/>
          </a:bodyPr>
          <a:lstStyle/>
          <a:p>
            <a:r>
              <a:rPr lang="es-ES" sz="2400" b="1" dirty="0" smtClean="0"/>
              <a:t>1</a:t>
            </a:r>
            <a:endParaRPr lang="es-ES" sz="2400" b="1" dirty="0"/>
          </a:p>
        </p:txBody>
      </p:sp>
      <p:sp>
        <p:nvSpPr>
          <p:cNvPr id="20" name="19 Rectángulo"/>
          <p:cNvSpPr/>
          <p:nvPr/>
        </p:nvSpPr>
        <p:spPr>
          <a:xfrm>
            <a:off x="5313039" y="2708924"/>
            <a:ext cx="3240361" cy="646331"/>
          </a:xfrm>
          <a:prstGeom prst="rect">
            <a:avLst/>
          </a:prstGeom>
          <a:solidFill>
            <a:srgbClr val="FFC000"/>
          </a:solidFill>
        </p:spPr>
        <p:txBody>
          <a:bodyPr wrap="square">
            <a:spAutoFit/>
          </a:bodyPr>
          <a:lstStyle/>
          <a:p>
            <a:r>
              <a:rPr lang="en-US" b="1" dirty="0" smtClean="0"/>
              <a:t>To create plans and projects to improve the existing conditions</a:t>
            </a:r>
          </a:p>
        </p:txBody>
      </p:sp>
      <p:grpSp>
        <p:nvGrpSpPr>
          <p:cNvPr id="21" name="20 Grupo"/>
          <p:cNvGrpSpPr/>
          <p:nvPr/>
        </p:nvGrpSpPr>
        <p:grpSpPr>
          <a:xfrm>
            <a:off x="4880994" y="2801187"/>
            <a:ext cx="432049" cy="461665"/>
            <a:chOff x="3944888" y="677818"/>
            <a:chExt cx="432048" cy="461665"/>
          </a:xfrm>
        </p:grpSpPr>
        <p:sp>
          <p:nvSpPr>
            <p:cNvPr id="22" name="21 Elipse"/>
            <p:cNvSpPr/>
            <p:nvPr/>
          </p:nvSpPr>
          <p:spPr>
            <a:xfrm>
              <a:off x="3944888" y="692696"/>
              <a:ext cx="432048" cy="43204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b="1"/>
            </a:p>
          </p:txBody>
        </p:sp>
        <p:sp>
          <p:nvSpPr>
            <p:cNvPr id="23" name="22 CuadroTexto"/>
            <p:cNvSpPr txBox="1"/>
            <p:nvPr/>
          </p:nvSpPr>
          <p:spPr>
            <a:xfrm>
              <a:off x="4001084" y="677818"/>
              <a:ext cx="340157" cy="461665"/>
            </a:xfrm>
            <a:prstGeom prst="rect">
              <a:avLst/>
            </a:prstGeom>
            <a:noFill/>
          </p:spPr>
          <p:txBody>
            <a:bodyPr wrap="none" rtlCol="0">
              <a:spAutoFit/>
            </a:bodyPr>
            <a:lstStyle/>
            <a:p>
              <a:r>
                <a:rPr lang="es-ES" sz="2400" b="1" dirty="0" smtClean="0"/>
                <a:t>2</a:t>
              </a:r>
              <a:endParaRPr lang="es-ES" sz="2400" b="1" dirty="0"/>
            </a:p>
          </p:txBody>
        </p:sp>
      </p:grpSp>
      <p:pic>
        <p:nvPicPr>
          <p:cNvPr id="9" name="Imagen 8"/>
          <p:cNvPicPr>
            <a:picLocks noChangeAspect="1"/>
          </p:cNvPicPr>
          <p:nvPr/>
        </p:nvPicPr>
        <p:blipFill rotWithShape="1">
          <a:blip r:embed="rId4" cstate="print"/>
          <a:srcRect t="9281"/>
          <a:stretch/>
        </p:blipFill>
        <p:spPr>
          <a:xfrm>
            <a:off x="5457058" y="3717032"/>
            <a:ext cx="4130071" cy="2880320"/>
          </a:xfrm>
          <a:prstGeom prst="rect">
            <a:avLst/>
          </a:prstGeom>
          <a:effectLst>
            <a:outerShdw blurRad="50800" dist="38100" dir="5400000" algn="t" rotWithShape="0">
              <a:prstClr val="black">
                <a:alpha val="40000"/>
              </a:prstClr>
            </a:outerShdw>
          </a:effectLst>
        </p:spPr>
      </p:pic>
      <p:sp>
        <p:nvSpPr>
          <p:cNvPr id="27" name="26 Rectángulo"/>
          <p:cNvSpPr/>
          <p:nvPr/>
        </p:nvSpPr>
        <p:spPr>
          <a:xfrm>
            <a:off x="7473280" y="5404574"/>
            <a:ext cx="2232248" cy="369332"/>
          </a:xfrm>
          <a:prstGeom prst="rect">
            <a:avLst/>
          </a:prstGeom>
          <a:solidFill>
            <a:srgbClr val="FFC000"/>
          </a:solidFill>
        </p:spPr>
        <p:txBody>
          <a:bodyPr wrap="square">
            <a:spAutoFit/>
          </a:bodyPr>
          <a:lstStyle/>
          <a:p>
            <a:pPr marL="342900" indent="-342900"/>
            <a:r>
              <a:rPr lang="en-US" b="1" dirty="0" smtClean="0"/>
              <a:t>To evaluate projects</a:t>
            </a:r>
          </a:p>
        </p:txBody>
      </p:sp>
      <p:grpSp>
        <p:nvGrpSpPr>
          <p:cNvPr id="28" name="27 Grupo"/>
          <p:cNvGrpSpPr/>
          <p:nvPr/>
        </p:nvGrpSpPr>
        <p:grpSpPr>
          <a:xfrm>
            <a:off x="7041232" y="5352658"/>
            <a:ext cx="432049" cy="461665"/>
            <a:chOff x="3944888" y="672138"/>
            <a:chExt cx="432048" cy="461665"/>
          </a:xfrm>
        </p:grpSpPr>
        <p:sp>
          <p:nvSpPr>
            <p:cNvPr id="29" name="28 Elipse"/>
            <p:cNvSpPr/>
            <p:nvPr/>
          </p:nvSpPr>
          <p:spPr>
            <a:xfrm>
              <a:off x="3944888" y="692696"/>
              <a:ext cx="432048" cy="43204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b="1"/>
            </a:p>
          </p:txBody>
        </p:sp>
        <p:sp>
          <p:nvSpPr>
            <p:cNvPr id="30" name="29 CuadroTexto"/>
            <p:cNvSpPr txBox="1"/>
            <p:nvPr/>
          </p:nvSpPr>
          <p:spPr>
            <a:xfrm>
              <a:off x="3987144" y="672138"/>
              <a:ext cx="340157" cy="461665"/>
            </a:xfrm>
            <a:prstGeom prst="rect">
              <a:avLst/>
            </a:prstGeom>
            <a:noFill/>
          </p:spPr>
          <p:txBody>
            <a:bodyPr wrap="none" rtlCol="0">
              <a:spAutoFit/>
            </a:bodyPr>
            <a:lstStyle/>
            <a:p>
              <a:r>
                <a:rPr lang="es-ES" sz="2400" b="1" dirty="0" smtClean="0"/>
                <a:t>3</a:t>
              </a:r>
              <a:endParaRPr lang="es-ES" sz="2400" b="1" dirty="0"/>
            </a:p>
          </p:txBody>
        </p:sp>
      </p:grpSp>
    </p:spTree>
    <p:extLst>
      <p:ext uri="{BB962C8B-B14F-4D97-AF65-F5344CB8AC3E}">
        <p14:creationId xmlns:p14="http://schemas.microsoft.com/office/powerpoint/2010/main" xmlns="" val="487734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Rectángulo"/>
          <p:cNvSpPr/>
          <p:nvPr/>
        </p:nvSpPr>
        <p:spPr>
          <a:xfrm>
            <a:off x="479405" y="1268763"/>
            <a:ext cx="8892480" cy="5355312"/>
          </a:xfrm>
          <a:prstGeom prst="rect">
            <a:avLst/>
          </a:prstGeom>
        </p:spPr>
        <p:txBody>
          <a:bodyPr wrap="square">
            <a:spAutoFit/>
          </a:bodyPr>
          <a:lstStyle/>
          <a:p>
            <a:pPr marL="363538" indent="-276225" fontAlgn="base">
              <a:lnSpc>
                <a:spcPct val="150000"/>
              </a:lnSpc>
              <a:spcBef>
                <a:spcPct val="0"/>
              </a:spcBef>
              <a:spcAft>
                <a:spcPct val="0"/>
              </a:spcAft>
              <a:buSzPct val="127000"/>
              <a:buFont typeface="Arial" pitchFamily="34" charset="0"/>
              <a:buChar char="•"/>
            </a:pPr>
            <a:r>
              <a:rPr lang="es-ES" b="1" dirty="0" smtClean="0">
                <a:solidFill>
                  <a:prstClr val="black"/>
                </a:solidFill>
                <a:latin typeface="Arial" charset="0"/>
                <a:cs typeface="Arial" charset="0"/>
              </a:rPr>
              <a:t>ARC </a:t>
            </a:r>
            <a:r>
              <a:rPr lang="es-ES" b="1" dirty="0" err="1" smtClean="0">
                <a:solidFill>
                  <a:prstClr val="black"/>
                </a:solidFill>
                <a:latin typeface="Arial" charset="0"/>
                <a:cs typeface="Arial" charset="0"/>
              </a:rPr>
              <a:t>Enginyeria</a:t>
            </a:r>
            <a:r>
              <a:rPr lang="es-ES" b="1" dirty="0" smtClean="0">
                <a:solidFill>
                  <a:prstClr val="black"/>
                </a:solidFill>
                <a:latin typeface="Arial" charset="0"/>
                <a:cs typeface="Arial" charset="0"/>
              </a:rPr>
              <a:t> </a:t>
            </a:r>
            <a:r>
              <a:rPr lang="es-ES" b="1" dirty="0">
                <a:solidFill>
                  <a:prstClr val="black"/>
                </a:solidFill>
                <a:latin typeface="Arial" charset="0"/>
                <a:cs typeface="Arial" charset="0"/>
              </a:rPr>
              <a:t>i Arquitectura La Salle</a:t>
            </a:r>
            <a:r>
              <a:rPr lang="es-ES" dirty="0">
                <a:solidFill>
                  <a:prstClr val="black"/>
                </a:solidFill>
                <a:latin typeface="Arial" charset="0"/>
                <a:cs typeface="Arial" charset="0"/>
              </a:rPr>
              <a:t>, </a:t>
            </a:r>
            <a:r>
              <a:rPr lang="es-ES" dirty="0" err="1">
                <a:solidFill>
                  <a:prstClr val="black"/>
                </a:solidFill>
                <a:latin typeface="Arial" charset="0"/>
                <a:cs typeface="Arial" charset="0"/>
              </a:rPr>
              <a:t>Universitat</a:t>
            </a:r>
            <a:r>
              <a:rPr lang="es-ES" dirty="0">
                <a:solidFill>
                  <a:prstClr val="black"/>
                </a:solidFill>
                <a:latin typeface="Arial" charset="0"/>
                <a:cs typeface="Arial" charset="0"/>
              </a:rPr>
              <a:t> </a:t>
            </a:r>
            <a:r>
              <a:rPr lang="es-ES" dirty="0" err="1">
                <a:solidFill>
                  <a:prstClr val="black"/>
                </a:solidFill>
                <a:latin typeface="Arial" charset="0"/>
                <a:cs typeface="Arial" charset="0"/>
              </a:rPr>
              <a:t>Ramon</a:t>
            </a:r>
            <a:r>
              <a:rPr lang="es-ES" dirty="0">
                <a:solidFill>
                  <a:prstClr val="black"/>
                </a:solidFill>
                <a:latin typeface="Arial" charset="0"/>
                <a:cs typeface="Arial" charset="0"/>
              </a:rPr>
              <a:t> </a:t>
            </a:r>
            <a:r>
              <a:rPr lang="es-ES" dirty="0" err="1">
                <a:solidFill>
                  <a:prstClr val="black"/>
                </a:solidFill>
                <a:latin typeface="Arial" charset="0"/>
                <a:cs typeface="Arial" charset="0"/>
              </a:rPr>
              <a:t>Llull</a:t>
            </a:r>
            <a:r>
              <a:rPr lang="es-ES" dirty="0">
                <a:solidFill>
                  <a:prstClr val="black"/>
                </a:solidFill>
                <a:latin typeface="Arial" charset="0"/>
                <a:cs typeface="Arial" charset="0"/>
              </a:rPr>
              <a:t>, (Project </a:t>
            </a:r>
            <a:r>
              <a:rPr lang="es-ES" dirty="0" err="1">
                <a:solidFill>
                  <a:prstClr val="black"/>
                </a:solidFill>
                <a:latin typeface="Arial" charset="0"/>
                <a:cs typeface="Arial" charset="0"/>
              </a:rPr>
              <a:t>Coordinator</a:t>
            </a:r>
            <a:r>
              <a:rPr lang="es-ES" dirty="0">
                <a:solidFill>
                  <a:prstClr val="black"/>
                </a:solidFill>
                <a:latin typeface="Arial" charset="0"/>
                <a:cs typeface="Arial" charset="0"/>
              </a:rPr>
              <a:t>), SPAIN</a:t>
            </a:r>
          </a:p>
          <a:p>
            <a:pPr marL="363538" indent="-276225" fontAlgn="base">
              <a:lnSpc>
                <a:spcPct val="150000"/>
              </a:lnSpc>
              <a:spcBef>
                <a:spcPct val="0"/>
              </a:spcBef>
              <a:spcAft>
                <a:spcPct val="0"/>
              </a:spcAft>
              <a:buSzPct val="127000"/>
              <a:buFont typeface="Arial" pitchFamily="34" charset="0"/>
              <a:buChar char="•"/>
            </a:pPr>
            <a:r>
              <a:rPr lang="en-US" b="1" dirty="0">
                <a:solidFill>
                  <a:prstClr val="black"/>
                </a:solidFill>
                <a:latin typeface="Arial" charset="0"/>
                <a:cs typeface="Arial" charset="0"/>
              </a:rPr>
              <a:t>University of Teesside and Centre for Construction Innovation &amp; Research</a:t>
            </a:r>
            <a:r>
              <a:rPr lang="en-US" dirty="0">
                <a:solidFill>
                  <a:prstClr val="black"/>
                </a:solidFill>
                <a:latin typeface="Arial" charset="0"/>
                <a:cs typeface="Arial" charset="0"/>
              </a:rPr>
              <a:t>, UNITED KINGDOM</a:t>
            </a:r>
            <a:endParaRPr lang="es-ES" dirty="0">
              <a:solidFill>
                <a:prstClr val="black"/>
              </a:solidFill>
              <a:latin typeface="Arial" charset="0"/>
              <a:cs typeface="Arial" charset="0"/>
            </a:endParaRPr>
          </a:p>
          <a:p>
            <a:pPr marL="363538" indent="-276225" fontAlgn="base">
              <a:lnSpc>
                <a:spcPct val="150000"/>
              </a:lnSpc>
              <a:spcBef>
                <a:spcPct val="0"/>
              </a:spcBef>
              <a:spcAft>
                <a:spcPct val="0"/>
              </a:spcAft>
              <a:buSzPct val="127000"/>
              <a:buFont typeface="Arial" pitchFamily="34" charset="0"/>
              <a:buChar char="•"/>
            </a:pPr>
            <a:r>
              <a:rPr lang="en-US" b="1" dirty="0">
                <a:solidFill>
                  <a:prstClr val="black"/>
                </a:solidFill>
                <a:latin typeface="Arial" charset="0"/>
                <a:cs typeface="Arial" charset="0"/>
              </a:rPr>
              <a:t>CIMNE, International Center for Numerical Methods in Engineering</a:t>
            </a:r>
            <a:r>
              <a:rPr lang="en-US" dirty="0">
                <a:solidFill>
                  <a:prstClr val="black"/>
                </a:solidFill>
                <a:latin typeface="Arial" charset="0"/>
                <a:cs typeface="Arial" charset="0"/>
              </a:rPr>
              <a:t>, SPAIN</a:t>
            </a:r>
          </a:p>
          <a:p>
            <a:pPr marL="363538" indent="-276225" fontAlgn="base">
              <a:lnSpc>
                <a:spcPct val="150000"/>
              </a:lnSpc>
              <a:spcBef>
                <a:spcPct val="0"/>
              </a:spcBef>
              <a:spcAft>
                <a:spcPct val="0"/>
              </a:spcAft>
              <a:buSzPct val="127000"/>
              <a:buFont typeface="Arial" pitchFamily="34" charset="0"/>
              <a:buChar char="•"/>
            </a:pPr>
            <a:r>
              <a:rPr lang="es-ES" b="1" dirty="0" err="1">
                <a:solidFill>
                  <a:prstClr val="black"/>
                </a:solidFill>
                <a:latin typeface="Arial" charset="0"/>
                <a:cs typeface="Arial" charset="0"/>
              </a:rPr>
              <a:t>Politecnico</a:t>
            </a:r>
            <a:r>
              <a:rPr lang="es-ES" b="1" dirty="0">
                <a:solidFill>
                  <a:prstClr val="black"/>
                </a:solidFill>
                <a:latin typeface="Arial" charset="0"/>
                <a:cs typeface="Arial" charset="0"/>
              </a:rPr>
              <a:t> di Torino</a:t>
            </a:r>
            <a:r>
              <a:rPr lang="es-ES" dirty="0">
                <a:solidFill>
                  <a:prstClr val="black"/>
                </a:solidFill>
                <a:latin typeface="Arial" charset="0"/>
                <a:cs typeface="Arial" charset="0"/>
              </a:rPr>
              <a:t>, ITALY</a:t>
            </a:r>
          </a:p>
          <a:p>
            <a:pPr marL="363538" indent="-276225" fontAlgn="base">
              <a:lnSpc>
                <a:spcPct val="150000"/>
              </a:lnSpc>
              <a:spcBef>
                <a:spcPct val="0"/>
              </a:spcBef>
              <a:spcAft>
                <a:spcPct val="0"/>
              </a:spcAft>
              <a:buSzPct val="127000"/>
              <a:buFont typeface="Arial" pitchFamily="34" charset="0"/>
              <a:buChar char="•"/>
            </a:pPr>
            <a:r>
              <a:rPr lang="en-US" b="1" dirty="0">
                <a:solidFill>
                  <a:prstClr val="black"/>
                </a:solidFill>
                <a:latin typeface="Arial" charset="0"/>
                <a:cs typeface="Arial" charset="0"/>
              </a:rPr>
              <a:t>Faculty of Business and Computer Science, </a:t>
            </a:r>
            <a:r>
              <a:rPr lang="en-US" b="1" dirty="0" err="1">
                <a:solidFill>
                  <a:prstClr val="black"/>
                </a:solidFill>
                <a:latin typeface="Arial" charset="0"/>
                <a:cs typeface="Arial" charset="0"/>
              </a:rPr>
              <a:t>Hochschule</a:t>
            </a:r>
            <a:r>
              <a:rPr lang="en-US" b="1" dirty="0">
                <a:solidFill>
                  <a:prstClr val="black"/>
                </a:solidFill>
                <a:latin typeface="Arial" charset="0"/>
                <a:cs typeface="Arial" charset="0"/>
              </a:rPr>
              <a:t> </a:t>
            </a:r>
            <a:r>
              <a:rPr lang="en-US" b="1" dirty="0" err="1">
                <a:solidFill>
                  <a:prstClr val="black"/>
                </a:solidFill>
                <a:latin typeface="Arial" charset="0"/>
                <a:cs typeface="Arial" charset="0"/>
              </a:rPr>
              <a:t>Albstadt-Sigmaringen</a:t>
            </a:r>
            <a:r>
              <a:rPr lang="en-US" dirty="0">
                <a:solidFill>
                  <a:prstClr val="black"/>
                </a:solidFill>
                <a:latin typeface="Arial" charset="0"/>
                <a:cs typeface="Arial" charset="0"/>
              </a:rPr>
              <a:t>, GERMANY</a:t>
            </a:r>
          </a:p>
          <a:p>
            <a:pPr marL="363538" indent="-276225" fontAlgn="base">
              <a:lnSpc>
                <a:spcPct val="150000"/>
              </a:lnSpc>
              <a:spcBef>
                <a:spcPct val="0"/>
              </a:spcBef>
              <a:spcAft>
                <a:spcPct val="0"/>
              </a:spcAft>
              <a:buSzPct val="127000"/>
              <a:buFont typeface="Arial" pitchFamily="34" charset="0"/>
              <a:buChar char="•"/>
            </a:pPr>
            <a:r>
              <a:rPr lang="es-ES" b="1" dirty="0">
                <a:solidFill>
                  <a:prstClr val="black"/>
                </a:solidFill>
                <a:latin typeface="Arial" charset="0"/>
                <a:cs typeface="Arial" charset="0"/>
              </a:rPr>
              <a:t>Agency9 AB</a:t>
            </a:r>
            <a:r>
              <a:rPr lang="es-ES" dirty="0">
                <a:solidFill>
                  <a:prstClr val="black"/>
                </a:solidFill>
                <a:latin typeface="Arial" charset="0"/>
                <a:cs typeface="Arial" charset="0"/>
              </a:rPr>
              <a:t>, SWEDEN</a:t>
            </a:r>
          </a:p>
          <a:p>
            <a:pPr marL="363538" indent="-276225" fontAlgn="base">
              <a:lnSpc>
                <a:spcPct val="150000"/>
              </a:lnSpc>
              <a:spcBef>
                <a:spcPct val="0"/>
              </a:spcBef>
              <a:spcAft>
                <a:spcPct val="0"/>
              </a:spcAft>
              <a:buSzPct val="127000"/>
              <a:buFont typeface="Arial" pitchFamily="34" charset="0"/>
              <a:buChar char="•"/>
            </a:pPr>
            <a:r>
              <a:rPr lang="es-ES" b="1" dirty="0" err="1">
                <a:solidFill>
                  <a:prstClr val="black"/>
                </a:solidFill>
                <a:latin typeface="Arial" charset="0"/>
                <a:cs typeface="Arial" charset="0"/>
              </a:rPr>
              <a:t>Ramboll</a:t>
            </a:r>
            <a:r>
              <a:rPr lang="es-ES" dirty="0">
                <a:solidFill>
                  <a:prstClr val="black"/>
                </a:solidFill>
                <a:latin typeface="Arial" charset="0"/>
                <a:cs typeface="Arial" charset="0"/>
              </a:rPr>
              <a:t>, DENMARK</a:t>
            </a:r>
          </a:p>
          <a:p>
            <a:pPr marL="363538" indent="-276225" fontAlgn="base">
              <a:lnSpc>
                <a:spcPct val="150000"/>
              </a:lnSpc>
              <a:spcBef>
                <a:spcPct val="0"/>
              </a:spcBef>
              <a:spcAft>
                <a:spcPct val="0"/>
              </a:spcAft>
              <a:buSzPct val="127000"/>
              <a:buFont typeface="Arial" pitchFamily="34" charset="0"/>
              <a:buChar char="•"/>
            </a:pPr>
            <a:r>
              <a:rPr lang="es-ES" b="1" dirty="0">
                <a:solidFill>
                  <a:prstClr val="black"/>
                </a:solidFill>
                <a:latin typeface="Arial" charset="0"/>
                <a:cs typeface="Arial" charset="0"/>
              </a:rPr>
              <a:t>NEA </a:t>
            </a:r>
            <a:r>
              <a:rPr lang="es-ES" b="1" dirty="0" err="1">
                <a:solidFill>
                  <a:prstClr val="black"/>
                </a:solidFill>
                <a:latin typeface="Arial" charset="0"/>
                <a:cs typeface="Arial" charset="0"/>
              </a:rPr>
              <a:t>National</a:t>
            </a:r>
            <a:r>
              <a:rPr lang="es-ES" b="1" dirty="0">
                <a:solidFill>
                  <a:prstClr val="black"/>
                </a:solidFill>
                <a:latin typeface="Arial" charset="0"/>
                <a:cs typeface="Arial" charset="0"/>
              </a:rPr>
              <a:t> </a:t>
            </a:r>
            <a:r>
              <a:rPr lang="es-ES" b="1" dirty="0" err="1">
                <a:solidFill>
                  <a:prstClr val="black"/>
                </a:solidFill>
                <a:latin typeface="Arial" charset="0"/>
                <a:cs typeface="Arial" charset="0"/>
              </a:rPr>
              <a:t>Energy</a:t>
            </a:r>
            <a:r>
              <a:rPr lang="es-ES" b="1" dirty="0">
                <a:solidFill>
                  <a:prstClr val="black"/>
                </a:solidFill>
                <a:latin typeface="Arial" charset="0"/>
                <a:cs typeface="Arial" charset="0"/>
              </a:rPr>
              <a:t> </a:t>
            </a:r>
            <a:r>
              <a:rPr lang="es-ES" b="1" dirty="0" err="1">
                <a:solidFill>
                  <a:prstClr val="black"/>
                </a:solidFill>
                <a:latin typeface="Arial" charset="0"/>
                <a:cs typeface="Arial" charset="0"/>
              </a:rPr>
              <a:t>Action</a:t>
            </a:r>
            <a:r>
              <a:rPr lang="es-ES" dirty="0">
                <a:solidFill>
                  <a:prstClr val="black"/>
                </a:solidFill>
                <a:latin typeface="Arial" charset="0"/>
                <a:cs typeface="Arial" charset="0"/>
              </a:rPr>
              <a:t>, UNITED KINGDOM</a:t>
            </a:r>
          </a:p>
          <a:p>
            <a:pPr marL="363538" indent="-276225" fontAlgn="base">
              <a:lnSpc>
                <a:spcPct val="150000"/>
              </a:lnSpc>
              <a:spcBef>
                <a:spcPct val="0"/>
              </a:spcBef>
              <a:spcAft>
                <a:spcPct val="0"/>
              </a:spcAft>
              <a:buSzPct val="127000"/>
              <a:buFont typeface="Arial" pitchFamily="34" charset="0"/>
              <a:buChar char="•"/>
            </a:pPr>
            <a:r>
              <a:rPr lang="es-ES" b="1" dirty="0">
                <a:solidFill>
                  <a:prstClr val="black"/>
                </a:solidFill>
                <a:latin typeface="Arial" charset="0"/>
                <a:cs typeface="Arial" charset="0"/>
              </a:rPr>
              <a:t>FORUM</a:t>
            </a:r>
            <a:r>
              <a:rPr lang="es-ES" dirty="0">
                <a:solidFill>
                  <a:prstClr val="black"/>
                </a:solidFill>
                <a:latin typeface="Arial" charset="0"/>
                <a:cs typeface="Arial" charset="0"/>
              </a:rPr>
              <a:t>, </a:t>
            </a:r>
            <a:r>
              <a:rPr lang="es-ES" dirty="0" smtClean="0">
                <a:solidFill>
                  <a:prstClr val="black"/>
                </a:solidFill>
                <a:latin typeface="Arial" charset="0"/>
                <a:cs typeface="Arial" charset="0"/>
              </a:rPr>
              <a:t>SPAIN</a:t>
            </a:r>
            <a:endParaRPr lang="es-ES" dirty="0">
              <a:solidFill>
                <a:prstClr val="black"/>
              </a:solidFill>
              <a:latin typeface="Arial" charset="0"/>
              <a:cs typeface="Arial" charset="0"/>
            </a:endParaRPr>
          </a:p>
          <a:p>
            <a:pPr marL="363538" indent="-276225" fontAlgn="base">
              <a:spcBef>
                <a:spcPct val="0"/>
              </a:spcBef>
              <a:spcAft>
                <a:spcPct val="0"/>
              </a:spcAft>
              <a:buSzPct val="127000"/>
              <a:buFont typeface="Arial" pitchFamily="34" charset="0"/>
              <a:buChar char="•"/>
            </a:pPr>
            <a:endParaRPr lang="es-ES" dirty="0">
              <a:solidFill>
                <a:prstClr val="black"/>
              </a:solidFill>
              <a:latin typeface="Arial" charset="0"/>
              <a:cs typeface="Arial" charset="0"/>
            </a:endParaRPr>
          </a:p>
        </p:txBody>
      </p:sp>
      <p:sp>
        <p:nvSpPr>
          <p:cNvPr id="5" name="6 Marcador de texto"/>
          <p:cNvSpPr>
            <a:spLocks noGrp="1"/>
          </p:cNvSpPr>
          <p:nvPr>
            <p:ph type="body" sz="quarter" idx="16"/>
          </p:nvPr>
        </p:nvSpPr>
        <p:spPr>
          <a:xfrm>
            <a:off x="-39555" y="6552345"/>
            <a:ext cx="9957593" cy="414387"/>
          </a:xfrm>
        </p:spPr>
        <p:txBody>
          <a:bodyPr/>
          <a:lstStyle/>
          <a:p>
            <a:pPr algn="r"/>
            <a:r>
              <a:rPr lang="en-US" dirty="0" smtClean="0"/>
              <a:t>Smart City Expo World Congress, Barcelona, 18-20 November 2014</a:t>
            </a:r>
            <a:endParaRPr lang="en-US" dirty="0"/>
          </a:p>
        </p:txBody>
      </p:sp>
      <p:sp>
        <p:nvSpPr>
          <p:cNvPr id="6" name="14 Marcador de texto"/>
          <p:cNvSpPr>
            <a:spLocks noGrp="1"/>
          </p:cNvSpPr>
          <p:nvPr>
            <p:ph type="body" sz="quarter" idx="15"/>
          </p:nvPr>
        </p:nvSpPr>
        <p:spPr>
          <a:xfrm>
            <a:off x="180713" y="8656"/>
            <a:ext cx="9725287" cy="324000"/>
          </a:xfrm>
        </p:spPr>
        <p:txBody>
          <a:bodyPr/>
          <a:lstStyle/>
          <a:p>
            <a:r>
              <a:rPr lang="en-US" dirty="0" smtClean="0"/>
              <a:t>CONSORTIUM</a:t>
            </a:r>
            <a:endParaRPr lang="en-US" dirty="0"/>
          </a:p>
        </p:txBody>
      </p:sp>
      <p:sp>
        <p:nvSpPr>
          <p:cNvPr id="9" name="9 CuadroTexto"/>
          <p:cNvSpPr txBox="1"/>
          <p:nvPr/>
        </p:nvSpPr>
        <p:spPr>
          <a:xfrm>
            <a:off x="488505" y="332657"/>
            <a:ext cx="8928992" cy="1046440"/>
          </a:xfrm>
          <a:prstGeom prst="rect">
            <a:avLst/>
          </a:prstGeom>
          <a:noFill/>
        </p:spPr>
        <p:txBody>
          <a:bodyPr wrap="square" rtlCol="0">
            <a:spAutoFit/>
          </a:bodyPr>
          <a:lstStyle/>
          <a:p>
            <a:pPr fontAlgn="base">
              <a:spcBef>
                <a:spcPct val="0"/>
              </a:spcBef>
              <a:spcAft>
                <a:spcPct val="0"/>
              </a:spcAft>
            </a:pPr>
            <a:r>
              <a:rPr lang="es-ES" sz="2400" b="1" dirty="0">
                <a:solidFill>
                  <a:prstClr val="black"/>
                </a:solidFill>
                <a:latin typeface="Arial" charset="0"/>
                <a:cs typeface="Arial" charset="0"/>
              </a:rPr>
              <a:t>S</a:t>
            </a:r>
            <a:r>
              <a:rPr lang="es-ES" sz="2400" b="1" dirty="0" smtClean="0">
                <a:solidFill>
                  <a:prstClr val="black"/>
                </a:solidFill>
                <a:latin typeface="Arial" charset="0"/>
                <a:cs typeface="Arial" charset="0"/>
              </a:rPr>
              <a:t>EMANCO  </a:t>
            </a:r>
            <a:r>
              <a:rPr lang="en-US" sz="2000" dirty="0" smtClean="0">
                <a:solidFill>
                  <a:prstClr val="black"/>
                </a:solidFill>
                <a:latin typeface="Arial" charset="0"/>
                <a:cs typeface="Arial" charset="0"/>
              </a:rPr>
              <a:t>Semantic </a:t>
            </a:r>
            <a:r>
              <a:rPr lang="en-US" sz="2000" dirty="0">
                <a:solidFill>
                  <a:prstClr val="black"/>
                </a:solidFill>
                <a:latin typeface="Arial" charset="0"/>
                <a:cs typeface="Arial" charset="0"/>
              </a:rPr>
              <a:t>Tools for Carbon Reduction in </a:t>
            </a:r>
            <a:r>
              <a:rPr lang="en-US" sz="2000" dirty="0" smtClean="0">
                <a:solidFill>
                  <a:prstClr val="black"/>
                </a:solidFill>
                <a:latin typeface="Arial" charset="0"/>
                <a:cs typeface="Arial" charset="0"/>
              </a:rPr>
              <a:t>Urban </a:t>
            </a:r>
            <a:r>
              <a:rPr lang="en-US" sz="2000" dirty="0">
                <a:solidFill>
                  <a:prstClr val="black"/>
                </a:solidFill>
                <a:latin typeface="Arial" charset="0"/>
                <a:cs typeface="Arial" charset="0"/>
              </a:rPr>
              <a:t>Planning</a:t>
            </a:r>
          </a:p>
          <a:p>
            <a:pPr fontAlgn="base">
              <a:spcBef>
                <a:spcPct val="0"/>
              </a:spcBef>
              <a:spcAft>
                <a:spcPct val="0"/>
              </a:spcAft>
            </a:pPr>
            <a:r>
              <a:rPr lang="en-US" dirty="0" smtClean="0">
                <a:solidFill>
                  <a:prstClr val="black"/>
                </a:solidFill>
                <a:latin typeface="Arial" charset="0"/>
                <a:cs typeface="Arial" charset="0"/>
              </a:rPr>
              <a:t> ICT Systems for Energy Efficiency -  </a:t>
            </a:r>
            <a:r>
              <a:rPr lang="es-ES" dirty="0" smtClean="0">
                <a:solidFill>
                  <a:prstClr val="black"/>
                </a:solidFill>
                <a:latin typeface="Arial" charset="0"/>
                <a:cs typeface="Arial" charset="0"/>
              </a:rPr>
              <a:t>7th Framework </a:t>
            </a:r>
            <a:r>
              <a:rPr lang="es-ES" dirty="0" err="1" smtClean="0">
                <a:solidFill>
                  <a:prstClr val="black"/>
                </a:solidFill>
                <a:latin typeface="Arial" charset="0"/>
                <a:cs typeface="Arial" charset="0"/>
              </a:rPr>
              <a:t>Programme</a:t>
            </a:r>
            <a:r>
              <a:rPr lang="es-ES" dirty="0" smtClean="0">
                <a:solidFill>
                  <a:prstClr val="black"/>
                </a:solidFill>
                <a:latin typeface="Arial" charset="0"/>
                <a:cs typeface="Arial" charset="0"/>
              </a:rPr>
              <a:t> 2011-2014 </a:t>
            </a:r>
          </a:p>
          <a:p>
            <a:pPr fontAlgn="base">
              <a:spcBef>
                <a:spcPct val="0"/>
              </a:spcBef>
              <a:spcAft>
                <a:spcPct val="0"/>
              </a:spcAft>
            </a:pPr>
            <a:r>
              <a:rPr lang="es-ES" sz="2000" dirty="0">
                <a:solidFill>
                  <a:prstClr val="black"/>
                </a:solidFill>
                <a:latin typeface="Arial" charset="0"/>
                <a:cs typeface="Arial" charset="0"/>
              </a:rPr>
              <a:t>	</a:t>
            </a:r>
          </a:p>
        </p:txBody>
      </p:sp>
    </p:spTree>
    <p:extLst>
      <p:ext uri="{BB962C8B-B14F-4D97-AF65-F5344CB8AC3E}">
        <p14:creationId xmlns:p14="http://schemas.microsoft.com/office/powerpoint/2010/main" xmlns="" val="41701618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3" name="Imagen 2"/>
          <p:cNvPicPr>
            <a:picLocks noChangeAspect="1"/>
          </p:cNvPicPr>
          <p:nvPr/>
        </p:nvPicPr>
        <p:blipFill rotWithShape="1">
          <a:blip r:embed="rId2" cstate="print"/>
          <a:srcRect t="9223"/>
          <a:stretch/>
        </p:blipFill>
        <p:spPr>
          <a:xfrm>
            <a:off x="743478" y="491400"/>
            <a:ext cx="8419045" cy="5875200"/>
          </a:xfrm>
          <a:prstGeom prst="rect">
            <a:avLst/>
          </a:prstGeom>
          <a:effectLst>
            <a:outerShdw blurRad="50800" dist="38100" dir="5400000" algn="t" rotWithShape="0">
              <a:prstClr val="black">
                <a:alpha val="40000"/>
              </a:prstClr>
            </a:outerShdw>
          </a:effectLst>
        </p:spPr>
      </p:pic>
      <p:sp>
        <p:nvSpPr>
          <p:cNvPr id="6" name="9 CuadroTexto"/>
          <p:cNvSpPr txBox="1"/>
          <p:nvPr/>
        </p:nvSpPr>
        <p:spPr>
          <a:xfrm>
            <a:off x="2378715" y="6093297"/>
            <a:ext cx="5148571" cy="369332"/>
          </a:xfrm>
          <a:prstGeom prst="rect">
            <a:avLst/>
          </a:prstGeom>
          <a:solidFill>
            <a:schemeClr val="accent6">
              <a:lumMod val="75000"/>
            </a:schemeClr>
          </a:solidFill>
        </p:spPr>
        <p:txBody>
          <a:bodyPr wrap="square" rtlCol="0">
            <a:spAutoFit/>
          </a:bodyPr>
          <a:lstStyle/>
          <a:p>
            <a:pPr algn="just"/>
            <a:r>
              <a:rPr lang="en-US" b="1" dirty="0" smtClean="0">
                <a:solidFill>
                  <a:schemeClr val="bg1"/>
                </a:solidFill>
              </a:rPr>
              <a:t>3D model created after the GIS of the Manresa city</a:t>
            </a:r>
            <a:endParaRPr lang="en-US" b="1" dirty="0">
              <a:solidFill>
                <a:schemeClr val="bg1"/>
              </a:solidFill>
            </a:endParaRPr>
          </a:p>
        </p:txBody>
      </p:sp>
      <p:sp>
        <p:nvSpPr>
          <p:cNvPr id="9"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a:t>
            </a:r>
            <a:endParaRPr lang="en-US" dirty="0"/>
          </a:p>
        </p:txBody>
      </p:sp>
    </p:spTree>
    <p:extLst>
      <p:ext uri="{BB962C8B-B14F-4D97-AF65-F5344CB8AC3E}">
        <p14:creationId xmlns:p14="http://schemas.microsoft.com/office/powerpoint/2010/main" xmlns="" val="2449476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sp>
        <p:nvSpPr>
          <p:cNvPr id="7"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a:t>
            </a:r>
            <a:endParaRPr lang="en-US" dirty="0"/>
          </a:p>
        </p:txBody>
      </p:sp>
      <p:pic>
        <p:nvPicPr>
          <p:cNvPr id="2" name="Imagen 1"/>
          <p:cNvPicPr>
            <a:picLocks noChangeAspect="1"/>
          </p:cNvPicPr>
          <p:nvPr/>
        </p:nvPicPr>
        <p:blipFill rotWithShape="1">
          <a:blip r:embed="rId2" cstate="print"/>
          <a:srcRect t="9281"/>
          <a:stretch/>
        </p:blipFill>
        <p:spPr>
          <a:xfrm>
            <a:off x="742800" y="492799"/>
            <a:ext cx="8420400" cy="5872403"/>
          </a:xfrm>
          <a:prstGeom prst="rect">
            <a:avLst/>
          </a:prstGeom>
        </p:spPr>
      </p:pic>
      <p:sp>
        <p:nvSpPr>
          <p:cNvPr id="6" name="9 CuadroTexto"/>
          <p:cNvSpPr txBox="1"/>
          <p:nvPr/>
        </p:nvSpPr>
        <p:spPr>
          <a:xfrm>
            <a:off x="3026787" y="6093297"/>
            <a:ext cx="3852426"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Creation of an Urban Energy Model</a:t>
            </a:r>
            <a:endParaRPr lang="en-US" b="1" dirty="0">
              <a:solidFill>
                <a:schemeClr val="bg1"/>
              </a:solidFill>
            </a:endParaRPr>
          </a:p>
        </p:txBody>
      </p:sp>
    </p:spTree>
    <p:extLst>
      <p:ext uri="{BB962C8B-B14F-4D97-AF65-F5344CB8AC3E}">
        <p14:creationId xmlns:p14="http://schemas.microsoft.com/office/powerpoint/2010/main" xmlns="" val="2551376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42800" y="492799"/>
            <a:ext cx="8420400" cy="5872403"/>
          </a:xfrm>
          <a:prstGeom prst="rect">
            <a:avLst/>
          </a:prstGeom>
        </p:spPr>
      </p:pic>
      <p:sp>
        <p:nvSpPr>
          <p:cNvPr id="6" name="9 CuadroTexto"/>
          <p:cNvSpPr txBox="1"/>
          <p:nvPr/>
        </p:nvSpPr>
        <p:spPr>
          <a:xfrm>
            <a:off x="416496" y="5733256"/>
            <a:ext cx="9073008" cy="923330"/>
          </a:xfrm>
          <a:prstGeom prst="rect">
            <a:avLst/>
          </a:prstGeom>
          <a:solidFill>
            <a:schemeClr val="accent6">
              <a:lumMod val="75000"/>
            </a:schemeClr>
          </a:solidFill>
        </p:spPr>
        <p:txBody>
          <a:bodyPr wrap="square" rtlCol="0">
            <a:spAutoFit/>
          </a:bodyPr>
          <a:lstStyle/>
          <a:p>
            <a:pPr algn="just"/>
            <a:r>
              <a:rPr lang="en-US" b="1" dirty="0" smtClean="0">
                <a:solidFill>
                  <a:schemeClr val="bg1"/>
                </a:solidFill>
              </a:rPr>
              <a:t>Selection of the tools for creating the baseline in the Urban Energy Model. Each tool includes the regulatory framework, a general  description, the underlying methodology and the data sources required by the tool.</a:t>
            </a:r>
            <a:endParaRPr lang="en-US" b="1" dirty="0">
              <a:solidFill>
                <a:schemeClr val="bg1"/>
              </a:solidFill>
            </a:endParaRPr>
          </a:p>
        </p:txBody>
      </p:sp>
      <p:sp>
        <p:nvSpPr>
          <p:cNvPr id="9"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a:t>
            </a:r>
            <a:endParaRPr lang="en-US" dirty="0"/>
          </a:p>
        </p:txBody>
      </p:sp>
    </p:spTree>
    <p:extLst>
      <p:ext uri="{BB962C8B-B14F-4D97-AF65-F5344CB8AC3E}">
        <p14:creationId xmlns:p14="http://schemas.microsoft.com/office/powerpoint/2010/main" xmlns="" val="2986935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3" name="Imagen 2"/>
          <p:cNvPicPr>
            <a:picLocks noChangeAspect="1"/>
          </p:cNvPicPr>
          <p:nvPr/>
        </p:nvPicPr>
        <p:blipFill rotWithShape="1">
          <a:blip r:embed="rId2" cstate="print"/>
          <a:srcRect t="9281"/>
          <a:stretch/>
        </p:blipFill>
        <p:spPr>
          <a:xfrm>
            <a:off x="742800" y="492799"/>
            <a:ext cx="8420400" cy="5872403"/>
          </a:xfrm>
          <a:prstGeom prst="rect">
            <a:avLst/>
          </a:prstGeom>
        </p:spPr>
      </p:pic>
      <p:sp>
        <p:nvSpPr>
          <p:cNvPr id="6" name="9 CuadroTexto"/>
          <p:cNvSpPr txBox="1"/>
          <p:nvPr/>
        </p:nvSpPr>
        <p:spPr>
          <a:xfrm>
            <a:off x="1298596" y="6093297"/>
            <a:ext cx="7308808"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After selecting the tool, the data sources can be customized by the user</a:t>
            </a:r>
            <a:endParaRPr lang="en-US" b="1" dirty="0">
              <a:solidFill>
                <a:schemeClr val="bg1"/>
              </a:solidFill>
            </a:endParaRPr>
          </a:p>
        </p:txBody>
      </p:sp>
      <p:sp>
        <p:nvSpPr>
          <p:cNvPr id="9"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a:t>
            </a:r>
            <a:endParaRPr lang="en-US" dirty="0"/>
          </a:p>
        </p:txBody>
      </p:sp>
    </p:spTree>
    <p:extLst>
      <p:ext uri="{BB962C8B-B14F-4D97-AF65-F5344CB8AC3E}">
        <p14:creationId xmlns:p14="http://schemas.microsoft.com/office/powerpoint/2010/main" xmlns="" val="16310944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42800" y="492799"/>
            <a:ext cx="8420400" cy="5872403"/>
          </a:xfrm>
          <a:prstGeom prst="rect">
            <a:avLst/>
          </a:prstGeom>
        </p:spPr>
      </p:pic>
      <p:sp>
        <p:nvSpPr>
          <p:cNvPr id="6" name="9 CuadroTexto"/>
          <p:cNvSpPr txBox="1"/>
          <p:nvPr/>
        </p:nvSpPr>
        <p:spPr>
          <a:xfrm>
            <a:off x="650523" y="6093297"/>
            <a:ext cx="8604954" cy="369332"/>
          </a:xfrm>
          <a:prstGeom prst="rect">
            <a:avLst/>
          </a:prstGeom>
          <a:solidFill>
            <a:schemeClr val="accent6">
              <a:lumMod val="75000"/>
            </a:schemeClr>
          </a:solidFill>
        </p:spPr>
        <p:txBody>
          <a:bodyPr wrap="square" rtlCol="0">
            <a:spAutoFit/>
          </a:bodyPr>
          <a:lstStyle/>
          <a:p>
            <a:pPr algn="just"/>
            <a:r>
              <a:rPr lang="en-US" b="1" dirty="0" smtClean="0">
                <a:solidFill>
                  <a:schemeClr val="bg1"/>
                </a:solidFill>
              </a:rPr>
              <a:t>Finally, the users who are going to participate in the Urban Energy Model are selected.</a:t>
            </a:r>
            <a:endParaRPr lang="en-US" b="1" dirty="0">
              <a:solidFill>
                <a:schemeClr val="bg1"/>
              </a:solidFill>
            </a:endParaRPr>
          </a:p>
        </p:txBody>
      </p:sp>
      <p:sp>
        <p:nvSpPr>
          <p:cNvPr id="9"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a:t>
            </a:r>
            <a:endParaRPr lang="en-US" dirty="0"/>
          </a:p>
        </p:txBody>
      </p:sp>
    </p:spTree>
    <p:extLst>
      <p:ext uri="{BB962C8B-B14F-4D97-AF65-F5344CB8AC3E}">
        <p14:creationId xmlns:p14="http://schemas.microsoft.com/office/powerpoint/2010/main" xmlns="" val="2982361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sp>
        <p:nvSpPr>
          <p:cNvPr id="8"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 BASELINE</a:t>
            </a:r>
            <a:endParaRPr lang="en-US" dirty="0"/>
          </a:p>
        </p:txBody>
      </p:sp>
      <p:pic>
        <p:nvPicPr>
          <p:cNvPr id="1026" name="Picture 2"/>
          <p:cNvPicPr>
            <a:picLocks noChangeAspect="1" noChangeArrowheads="1"/>
          </p:cNvPicPr>
          <p:nvPr/>
        </p:nvPicPr>
        <p:blipFill>
          <a:blip r:embed="rId2" cstate="print"/>
          <a:srcRect l="15813" t="7501" r="17569" b="8594"/>
          <a:stretch>
            <a:fillRect/>
          </a:stretch>
        </p:blipFill>
        <p:spPr bwMode="auto">
          <a:xfrm>
            <a:off x="992560" y="476672"/>
            <a:ext cx="8296814" cy="5875200"/>
          </a:xfrm>
          <a:prstGeom prst="rect">
            <a:avLst/>
          </a:prstGeom>
          <a:noFill/>
          <a:ln w="9525">
            <a:noFill/>
            <a:miter lim="800000"/>
            <a:headEnd/>
            <a:tailEnd/>
          </a:ln>
        </p:spPr>
      </p:pic>
      <p:sp>
        <p:nvSpPr>
          <p:cNvPr id="4" name="9 CuadroTexto"/>
          <p:cNvSpPr txBox="1"/>
          <p:nvPr/>
        </p:nvSpPr>
        <p:spPr>
          <a:xfrm>
            <a:off x="704528" y="5807005"/>
            <a:ext cx="8784976" cy="646331"/>
          </a:xfrm>
          <a:prstGeom prst="rect">
            <a:avLst/>
          </a:prstGeom>
          <a:solidFill>
            <a:schemeClr val="accent6">
              <a:lumMod val="75000"/>
            </a:schemeClr>
          </a:solidFill>
        </p:spPr>
        <p:txBody>
          <a:bodyPr wrap="square" rtlCol="0">
            <a:spAutoFit/>
          </a:bodyPr>
          <a:lstStyle/>
          <a:p>
            <a:pPr algn="just"/>
            <a:r>
              <a:rPr lang="en-US" b="1" dirty="0" smtClean="0">
                <a:solidFill>
                  <a:schemeClr val="bg1"/>
                </a:solidFill>
              </a:rPr>
              <a:t>Energy demand of buildings calculated with an energy assessment tool (URSOS) integrated in the platform. Visualizing the energy performance at the neighborhood level.</a:t>
            </a:r>
            <a:endParaRPr lang="en-US" b="1" dirty="0">
              <a:solidFill>
                <a:schemeClr val="bg1"/>
              </a:solidFill>
            </a:endParaRPr>
          </a:p>
        </p:txBody>
      </p:sp>
    </p:spTree>
    <p:extLst>
      <p:ext uri="{BB962C8B-B14F-4D97-AF65-F5344CB8AC3E}">
        <p14:creationId xmlns:p14="http://schemas.microsoft.com/office/powerpoint/2010/main" xmlns="" val="2560589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40795" y="491400"/>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3008784" y="5906619"/>
            <a:ext cx="3528392" cy="369332"/>
          </a:xfrm>
          <a:prstGeom prst="rect">
            <a:avLst/>
          </a:prstGeom>
          <a:solidFill>
            <a:schemeClr val="accent6">
              <a:lumMod val="75000"/>
            </a:schemeClr>
          </a:solidFill>
        </p:spPr>
        <p:txBody>
          <a:bodyPr wrap="square" rtlCol="0">
            <a:spAutoFit/>
          </a:bodyPr>
          <a:lstStyle/>
          <a:p>
            <a:pPr algn="just"/>
            <a:r>
              <a:rPr lang="en-US" b="1" dirty="0" smtClean="0">
                <a:solidFill>
                  <a:schemeClr val="bg1"/>
                </a:solidFill>
              </a:rPr>
              <a:t>Visualization at </a:t>
            </a:r>
            <a:r>
              <a:rPr lang="en-US" b="1" dirty="0" smtClean="0">
                <a:solidFill>
                  <a:schemeClr val="bg1"/>
                </a:solidFill>
              </a:rPr>
              <a:t>the building level.</a:t>
            </a:r>
            <a:endParaRPr lang="en-US" b="1" dirty="0">
              <a:solidFill>
                <a:schemeClr val="bg1"/>
              </a:solidFill>
            </a:endParaRPr>
          </a:p>
        </p:txBody>
      </p:sp>
      <p:sp>
        <p:nvSpPr>
          <p:cNvPr id="8"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 BASELINE</a:t>
            </a:r>
            <a:endParaRPr lang="en-US" dirty="0"/>
          </a:p>
        </p:txBody>
      </p:sp>
    </p:spTree>
    <p:extLst>
      <p:ext uri="{BB962C8B-B14F-4D97-AF65-F5344CB8AC3E}">
        <p14:creationId xmlns:p14="http://schemas.microsoft.com/office/powerpoint/2010/main" xmlns="" val="2560589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40795" y="491400"/>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1280592" y="5949280"/>
            <a:ext cx="7488832" cy="369332"/>
          </a:xfrm>
          <a:prstGeom prst="rect">
            <a:avLst/>
          </a:prstGeom>
          <a:solidFill>
            <a:schemeClr val="accent6">
              <a:lumMod val="75000"/>
            </a:schemeClr>
          </a:solidFill>
        </p:spPr>
        <p:txBody>
          <a:bodyPr wrap="square" rtlCol="0">
            <a:spAutoFit/>
          </a:bodyPr>
          <a:lstStyle/>
          <a:p>
            <a:pPr algn="just"/>
            <a:r>
              <a:rPr lang="en-US" b="1" dirty="0" smtClean="0">
                <a:solidFill>
                  <a:schemeClr val="bg1"/>
                </a:solidFill>
              </a:rPr>
              <a:t>information concerning the selected building which have not yet assessed</a:t>
            </a:r>
            <a:endParaRPr lang="en-US" b="1" dirty="0">
              <a:solidFill>
                <a:schemeClr val="bg1"/>
              </a:solidFill>
            </a:endParaRPr>
          </a:p>
        </p:txBody>
      </p:sp>
      <p:sp>
        <p:nvSpPr>
          <p:cNvPr id="6" name="5 Rectángulo"/>
          <p:cNvSpPr/>
          <p:nvPr/>
        </p:nvSpPr>
        <p:spPr>
          <a:xfrm>
            <a:off x="4939240" y="2197270"/>
            <a:ext cx="4262231" cy="6556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smtClean="0">
                <a:solidFill>
                  <a:schemeClr val="tx1"/>
                </a:solidFill>
              </a:rPr>
              <a:t>Building</a:t>
            </a:r>
            <a:r>
              <a:rPr lang="es-ES" dirty="0" smtClean="0">
                <a:solidFill>
                  <a:schemeClr val="tx1"/>
                </a:solidFill>
              </a:rPr>
              <a:t> </a:t>
            </a:r>
            <a:r>
              <a:rPr lang="es-ES" dirty="0" err="1" smtClean="0">
                <a:solidFill>
                  <a:schemeClr val="tx1"/>
                </a:solidFill>
              </a:rPr>
              <a:t>geometry</a:t>
            </a:r>
            <a:r>
              <a:rPr lang="es-ES" dirty="0" smtClean="0">
                <a:solidFill>
                  <a:schemeClr val="tx1"/>
                </a:solidFill>
              </a:rPr>
              <a:t> </a:t>
            </a:r>
            <a:r>
              <a:rPr lang="es-ES" dirty="0" err="1" smtClean="0">
                <a:solidFill>
                  <a:schemeClr val="tx1"/>
                </a:solidFill>
              </a:rPr>
              <a:t>obtained</a:t>
            </a:r>
            <a:r>
              <a:rPr lang="es-ES" dirty="0" smtClean="0">
                <a:solidFill>
                  <a:schemeClr val="tx1"/>
                </a:solidFill>
              </a:rPr>
              <a:t> </a:t>
            </a:r>
            <a:r>
              <a:rPr lang="es-ES" dirty="0" err="1" smtClean="0">
                <a:solidFill>
                  <a:schemeClr val="tx1"/>
                </a:solidFill>
              </a:rPr>
              <a:t>from</a:t>
            </a:r>
            <a:r>
              <a:rPr lang="es-ES" dirty="0" smtClean="0">
                <a:solidFill>
                  <a:schemeClr val="tx1"/>
                </a:solidFill>
              </a:rPr>
              <a:t> </a:t>
            </a:r>
            <a:r>
              <a:rPr lang="es-ES" dirty="0" err="1" smtClean="0">
                <a:solidFill>
                  <a:schemeClr val="tx1"/>
                </a:solidFill>
              </a:rPr>
              <a:t>the</a:t>
            </a:r>
            <a:r>
              <a:rPr lang="es-ES" dirty="0" smtClean="0">
                <a:solidFill>
                  <a:schemeClr val="tx1"/>
                </a:solidFill>
              </a:rPr>
              <a:t> 3D </a:t>
            </a:r>
            <a:r>
              <a:rPr lang="es-ES" dirty="0" err="1" smtClean="0">
                <a:solidFill>
                  <a:schemeClr val="tx1"/>
                </a:solidFill>
              </a:rPr>
              <a:t>model</a:t>
            </a:r>
            <a:r>
              <a:rPr lang="es-ES" dirty="0" smtClean="0">
                <a:solidFill>
                  <a:schemeClr val="tx1"/>
                </a:solidFill>
              </a:rPr>
              <a:t> </a:t>
            </a:r>
          </a:p>
        </p:txBody>
      </p:sp>
      <p:cxnSp>
        <p:nvCxnSpPr>
          <p:cNvPr id="10" name="9 Conector recto de flecha"/>
          <p:cNvCxnSpPr/>
          <p:nvPr/>
        </p:nvCxnSpPr>
        <p:spPr>
          <a:xfrm flipH="1">
            <a:off x="2510017" y="1177434"/>
            <a:ext cx="228957" cy="101183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H="1">
            <a:off x="3702412" y="2051295"/>
            <a:ext cx="687589" cy="500771"/>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a:stCxn id="17" idx="1"/>
          </p:cNvCxnSpPr>
          <p:nvPr/>
        </p:nvCxnSpPr>
        <p:spPr>
          <a:xfrm flipH="1" flipV="1">
            <a:off x="3080792" y="3319932"/>
            <a:ext cx="1512168" cy="1"/>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3" name="5 Rectángulo"/>
          <p:cNvSpPr/>
          <p:nvPr/>
        </p:nvSpPr>
        <p:spPr>
          <a:xfrm>
            <a:off x="2552666" y="566996"/>
            <a:ext cx="3192422" cy="64458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solidFill>
                  <a:schemeClr val="tx1"/>
                </a:solidFill>
              </a:rPr>
              <a:t>Street </a:t>
            </a:r>
            <a:r>
              <a:rPr lang="es-ES" dirty="0" err="1" smtClean="0">
                <a:solidFill>
                  <a:schemeClr val="tx1"/>
                </a:solidFill>
              </a:rPr>
              <a:t>address</a:t>
            </a:r>
            <a:r>
              <a:rPr lang="es-ES" dirty="0" smtClean="0">
                <a:solidFill>
                  <a:schemeClr val="tx1"/>
                </a:solidFill>
              </a:rPr>
              <a:t> </a:t>
            </a:r>
            <a:r>
              <a:rPr lang="es-ES" dirty="0" err="1" smtClean="0">
                <a:solidFill>
                  <a:schemeClr val="tx1"/>
                </a:solidFill>
              </a:rPr>
              <a:t>obtained</a:t>
            </a:r>
            <a:r>
              <a:rPr lang="es-ES" dirty="0" smtClean="0">
                <a:solidFill>
                  <a:schemeClr val="tx1"/>
                </a:solidFill>
              </a:rPr>
              <a:t> </a:t>
            </a:r>
            <a:r>
              <a:rPr lang="es-ES" dirty="0" err="1" smtClean="0">
                <a:solidFill>
                  <a:schemeClr val="tx1"/>
                </a:solidFill>
              </a:rPr>
              <a:t>from</a:t>
            </a:r>
            <a:r>
              <a:rPr lang="es-ES" dirty="0" smtClean="0">
                <a:solidFill>
                  <a:schemeClr val="tx1"/>
                </a:solidFill>
              </a:rPr>
              <a:t> Google </a:t>
            </a:r>
            <a:r>
              <a:rPr lang="es-ES" dirty="0" err="1" smtClean="0">
                <a:solidFill>
                  <a:schemeClr val="tx1"/>
                </a:solidFill>
              </a:rPr>
              <a:t>Geolocation</a:t>
            </a:r>
            <a:r>
              <a:rPr lang="es-ES" dirty="0" smtClean="0">
                <a:solidFill>
                  <a:schemeClr val="tx1"/>
                </a:solidFill>
              </a:rPr>
              <a:t> </a:t>
            </a:r>
            <a:r>
              <a:rPr lang="es-ES" dirty="0" err="1" smtClean="0">
                <a:solidFill>
                  <a:schemeClr val="tx1"/>
                </a:solidFill>
              </a:rPr>
              <a:t>services</a:t>
            </a:r>
            <a:endParaRPr lang="es-ES" dirty="0">
              <a:solidFill>
                <a:schemeClr val="tx1"/>
              </a:solidFill>
            </a:endParaRPr>
          </a:p>
        </p:txBody>
      </p:sp>
      <p:sp>
        <p:nvSpPr>
          <p:cNvPr id="17" name="5 Rectángulo"/>
          <p:cNvSpPr/>
          <p:nvPr/>
        </p:nvSpPr>
        <p:spPr>
          <a:xfrm>
            <a:off x="4592960" y="2903408"/>
            <a:ext cx="3474166" cy="8330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solidFill>
                  <a:schemeClr val="tx1"/>
                </a:solidFill>
              </a:rPr>
              <a:t>Performance </a:t>
            </a:r>
            <a:r>
              <a:rPr lang="es-ES" dirty="0" err="1" smtClean="0">
                <a:solidFill>
                  <a:schemeClr val="tx1"/>
                </a:solidFill>
              </a:rPr>
              <a:t>values</a:t>
            </a:r>
            <a:r>
              <a:rPr lang="es-ES" dirty="0" smtClean="0">
                <a:solidFill>
                  <a:schemeClr val="tx1"/>
                </a:solidFill>
              </a:rPr>
              <a:t> </a:t>
            </a:r>
            <a:r>
              <a:rPr lang="es-ES" dirty="0" err="1" smtClean="0">
                <a:solidFill>
                  <a:schemeClr val="tx1"/>
                </a:solidFill>
              </a:rPr>
              <a:t>to</a:t>
            </a:r>
            <a:r>
              <a:rPr lang="es-ES" dirty="0" smtClean="0">
                <a:solidFill>
                  <a:schemeClr val="tx1"/>
                </a:solidFill>
              </a:rPr>
              <a:t> </a:t>
            </a:r>
            <a:r>
              <a:rPr lang="es-ES" dirty="0" err="1" smtClean="0">
                <a:solidFill>
                  <a:schemeClr val="tx1"/>
                </a:solidFill>
              </a:rPr>
              <a:t>be</a:t>
            </a:r>
            <a:r>
              <a:rPr lang="es-ES" dirty="0" smtClean="0">
                <a:solidFill>
                  <a:schemeClr val="tx1"/>
                </a:solidFill>
              </a:rPr>
              <a:t> </a:t>
            </a:r>
            <a:r>
              <a:rPr lang="es-ES" dirty="0" err="1" smtClean="0">
                <a:solidFill>
                  <a:schemeClr val="tx1"/>
                </a:solidFill>
              </a:rPr>
              <a:t>calculated</a:t>
            </a:r>
            <a:r>
              <a:rPr lang="es-ES" dirty="0" smtClean="0">
                <a:solidFill>
                  <a:schemeClr val="tx1"/>
                </a:solidFill>
              </a:rPr>
              <a:t> </a:t>
            </a:r>
            <a:r>
              <a:rPr lang="es-ES" dirty="0" err="1" smtClean="0">
                <a:solidFill>
                  <a:schemeClr val="tx1"/>
                </a:solidFill>
              </a:rPr>
              <a:t>with</a:t>
            </a:r>
            <a:r>
              <a:rPr lang="es-ES" dirty="0" smtClean="0">
                <a:solidFill>
                  <a:schemeClr val="tx1"/>
                </a:solidFill>
              </a:rPr>
              <a:t> </a:t>
            </a:r>
            <a:r>
              <a:rPr lang="es-ES" dirty="0" err="1" smtClean="0">
                <a:solidFill>
                  <a:schemeClr val="tx1"/>
                </a:solidFill>
              </a:rPr>
              <a:t>energy</a:t>
            </a:r>
            <a:r>
              <a:rPr lang="es-ES" dirty="0" smtClean="0">
                <a:solidFill>
                  <a:schemeClr val="tx1"/>
                </a:solidFill>
              </a:rPr>
              <a:t> </a:t>
            </a:r>
            <a:r>
              <a:rPr lang="es-ES" dirty="0" err="1" smtClean="0">
                <a:solidFill>
                  <a:schemeClr val="tx1"/>
                </a:solidFill>
              </a:rPr>
              <a:t>assessment</a:t>
            </a:r>
            <a:r>
              <a:rPr lang="es-ES" dirty="0" smtClean="0">
                <a:solidFill>
                  <a:schemeClr val="tx1"/>
                </a:solidFill>
              </a:rPr>
              <a:t> </a:t>
            </a:r>
            <a:r>
              <a:rPr lang="es-ES" dirty="0" err="1" smtClean="0">
                <a:solidFill>
                  <a:schemeClr val="tx1"/>
                </a:solidFill>
              </a:rPr>
              <a:t>tool</a:t>
            </a:r>
            <a:endParaRPr lang="es-ES" dirty="0">
              <a:solidFill>
                <a:schemeClr val="tx1"/>
              </a:solidFill>
            </a:endParaRPr>
          </a:p>
        </p:txBody>
      </p:sp>
      <p:sp>
        <p:nvSpPr>
          <p:cNvPr id="18" name="5 Rectángulo"/>
          <p:cNvSpPr/>
          <p:nvPr/>
        </p:nvSpPr>
        <p:spPr>
          <a:xfrm>
            <a:off x="4390001" y="1551820"/>
            <a:ext cx="4032448" cy="5050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smtClean="0">
                <a:solidFill>
                  <a:schemeClr val="tx1"/>
                </a:solidFill>
              </a:rPr>
              <a:t>Year</a:t>
            </a:r>
            <a:r>
              <a:rPr lang="es-ES" dirty="0" smtClean="0">
                <a:solidFill>
                  <a:schemeClr val="tx1"/>
                </a:solidFill>
              </a:rPr>
              <a:t> of </a:t>
            </a:r>
            <a:r>
              <a:rPr lang="es-ES" dirty="0" err="1" smtClean="0">
                <a:solidFill>
                  <a:schemeClr val="tx1"/>
                </a:solidFill>
              </a:rPr>
              <a:t>construction</a:t>
            </a:r>
            <a:r>
              <a:rPr lang="es-ES" dirty="0" smtClean="0">
                <a:solidFill>
                  <a:schemeClr val="tx1"/>
                </a:solidFill>
              </a:rPr>
              <a:t> </a:t>
            </a:r>
            <a:r>
              <a:rPr lang="es-ES" dirty="0" err="1" smtClean="0">
                <a:solidFill>
                  <a:schemeClr val="tx1"/>
                </a:solidFill>
              </a:rPr>
              <a:t>obtained</a:t>
            </a:r>
            <a:r>
              <a:rPr lang="es-ES" dirty="0" smtClean="0">
                <a:solidFill>
                  <a:schemeClr val="tx1"/>
                </a:solidFill>
              </a:rPr>
              <a:t> </a:t>
            </a:r>
            <a:r>
              <a:rPr lang="es-ES" dirty="0" err="1" smtClean="0">
                <a:solidFill>
                  <a:schemeClr val="tx1"/>
                </a:solidFill>
              </a:rPr>
              <a:t>from</a:t>
            </a:r>
            <a:r>
              <a:rPr lang="es-ES" dirty="0" smtClean="0">
                <a:solidFill>
                  <a:schemeClr val="tx1"/>
                </a:solidFill>
              </a:rPr>
              <a:t> </a:t>
            </a:r>
            <a:r>
              <a:rPr lang="es-ES" dirty="0" err="1" smtClean="0">
                <a:solidFill>
                  <a:schemeClr val="tx1"/>
                </a:solidFill>
              </a:rPr>
              <a:t>the</a:t>
            </a:r>
            <a:r>
              <a:rPr lang="es-ES" dirty="0" smtClean="0">
                <a:solidFill>
                  <a:schemeClr val="tx1"/>
                </a:solidFill>
              </a:rPr>
              <a:t> </a:t>
            </a:r>
            <a:r>
              <a:rPr lang="es-ES" dirty="0" err="1" smtClean="0">
                <a:solidFill>
                  <a:schemeClr val="tx1"/>
                </a:solidFill>
              </a:rPr>
              <a:t>cadastre</a:t>
            </a:r>
            <a:endParaRPr lang="es-ES" dirty="0" smtClean="0">
              <a:solidFill>
                <a:schemeClr val="tx1"/>
              </a:solidFill>
            </a:endParaRPr>
          </a:p>
        </p:txBody>
      </p:sp>
      <p:cxnSp>
        <p:nvCxnSpPr>
          <p:cNvPr id="21" name="10 Conector recto de flecha"/>
          <p:cNvCxnSpPr/>
          <p:nvPr/>
        </p:nvCxnSpPr>
        <p:spPr>
          <a:xfrm flipH="1">
            <a:off x="3656856" y="2492896"/>
            <a:ext cx="1170349" cy="35265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0"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 BASELINE</a:t>
            </a:r>
            <a:endParaRPr lang="en-US" dirty="0"/>
          </a:p>
        </p:txBody>
      </p:sp>
    </p:spTree>
    <p:extLst>
      <p:ext uri="{BB962C8B-B14F-4D97-AF65-F5344CB8AC3E}">
        <p14:creationId xmlns:p14="http://schemas.microsoft.com/office/powerpoint/2010/main" xmlns="" val="1890390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40795" y="491400"/>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416496" y="5906619"/>
            <a:ext cx="9073008" cy="646331"/>
          </a:xfrm>
          <a:prstGeom prst="rect">
            <a:avLst/>
          </a:prstGeom>
          <a:solidFill>
            <a:schemeClr val="accent6">
              <a:lumMod val="75000"/>
            </a:schemeClr>
          </a:solidFill>
        </p:spPr>
        <p:txBody>
          <a:bodyPr wrap="square" rtlCol="0">
            <a:spAutoFit/>
          </a:bodyPr>
          <a:lstStyle/>
          <a:p>
            <a:pPr algn="just"/>
            <a:r>
              <a:rPr lang="en-US" b="1" dirty="0" smtClean="0">
                <a:solidFill>
                  <a:schemeClr val="bg1"/>
                </a:solidFill>
              </a:rPr>
              <a:t>Interface of the URSOS tool. The input data is automatically filled thanks to the semantic integration of different data sources. Users can modify the input data in case there are errors.</a:t>
            </a:r>
            <a:endParaRPr lang="en-US" b="1" dirty="0">
              <a:solidFill>
                <a:schemeClr val="bg1"/>
              </a:solidFill>
            </a:endParaRPr>
          </a:p>
        </p:txBody>
      </p:sp>
      <p:sp>
        <p:nvSpPr>
          <p:cNvPr id="8"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 BASELINE</a:t>
            </a:r>
            <a:endParaRPr lang="en-US" dirty="0"/>
          </a:p>
        </p:txBody>
      </p:sp>
    </p:spTree>
    <p:extLst>
      <p:ext uri="{BB962C8B-B14F-4D97-AF65-F5344CB8AC3E}">
        <p14:creationId xmlns:p14="http://schemas.microsoft.com/office/powerpoint/2010/main" xmlns="" val="26094880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40795" y="491400"/>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416496" y="5906619"/>
            <a:ext cx="9073008" cy="646331"/>
          </a:xfrm>
          <a:prstGeom prst="rect">
            <a:avLst/>
          </a:prstGeom>
          <a:solidFill>
            <a:schemeClr val="accent6">
              <a:lumMod val="75000"/>
            </a:schemeClr>
          </a:solidFill>
        </p:spPr>
        <p:txBody>
          <a:bodyPr wrap="square" rtlCol="0">
            <a:spAutoFit/>
          </a:bodyPr>
          <a:lstStyle/>
          <a:p>
            <a:pPr algn="just"/>
            <a:r>
              <a:rPr lang="en-US" b="1" dirty="0" smtClean="0">
                <a:solidFill>
                  <a:schemeClr val="bg1"/>
                </a:solidFill>
              </a:rPr>
              <a:t>Interface of the URSOS tool. The input data is automatically filled thanks to the semantic integration of different data sources. Users can modify the input data in case there are errors.</a:t>
            </a:r>
            <a:endParaRPr lang="en-US" b="1" dirty="0">
              <a:solidFill>
                <a:schemeClr val="bg1"/>
              </a:solidFill>
            </a:endParaRPr>
          </a:p>
        </p:txBody>
      </p:sp>
      <p:sp>
        <p:nvSpPr>
          <p:cNvPr id="7" name="6 Rectángulo"/>
          <p:cNvSpPr/>
          <p:nvPr/>
        </p:nvSpPr>
        <p:spPr>
          <a:xfrm>
            <a:off x="5673080" y="4853846"/>
            <a:ext cx="2916061" cy="10085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solidFill>
                  <a:schemeClr val="tx1"/>
                </a:solidFill>
              </a:rPr>
              <a:t>Wall, </a:t>
            </a:r>
            <a:r>
              <a:rPr lang="es-ES" dirty="0" err="1" smtClean="0">
                <a:solidFill>
                  <a:schemeClr val="tx1"/>
                </a:solidFill>
              </a:rPr>
              <a:t>ground</a:t>
            </a:r>
            <a:r>
              <a:rPr lang="es-ES" dirty="0">
                <a:solidFill>
                  <a:schemeClr val="tx1"/>
                </a:solidFill>
              </a:rPr>
              <a:t> </a:t>
            </a:r>
            <a:r>
              <a:rPr lang="es-ES" dirty="0" smtClean="0">
                <a:solidFill>
                  <a:schemeClr val="tx1"/>
                </a:solidFill>
              </a:rPr>
              <a:t>and </a:t>
            </a:r>
            <a:r>
              <a:rPr lang="es-ES" dirty="0" err="1" smtClean="0">
                <a:solidFill>
                  <a:schemeClr val="tx1"/>
                </a:solidFill>
              </a:rPr>
              <a:t>roof</a:t>
            </a:r>
            <a:r>
              <a:rPr lang="es-ES" dirty="0" smtClean="0">
                <a:solidFill>
                  <a:schemeClr val="tx1"/>
                </a:solidFill>
              </a:rPr>
              <a:t> </a:t>
            </a:r>
            <a:r>
              <a:rPr lang="es-ES" dirty="0" err="1" smtClean="0">
                <a:solidFill>
                  <a:schemeClr val="tx1"/>
                </a:solidFill>
              </a:rPr>
              <a:t>properties</a:t>
            </a:r>
            <a:r>
              <a:rPr lang="es-ES" dirty="0" smtClean="0">
                <a:solidFill>
                  <a:schemeClr val="tx1"/>
                </a:solidFill>
              </a:rPr>
              <a:t> </a:t>
            </a:r>
            <a:r>
              <a:rPr lang="es-ES" dirty="0" err="1" smtClean="0">
                <a:solidFill>
                  <a:schemeClr val="tx1"/>
                </a:solidFill>
              </a:rPr>
              <a:t>from</a:t>
            </a:r>
            <a:r>
              <a:rPr lang="es-ES" dirty="0" smtClean="0">
                <a:solidFill>
                  <a:schemeClr val="tx1"/>
                </a:solidFill>
              </a:rPr>
              <a:t> </a:t>
            </a:r>
            <a:r>
              <a:rPr lang="es-ES" dirty="0" err="1" smtClean="0">
                <a:solidFill>
                  <a:schemeClr val="tx1"/>
                </a:solidFill>
              </a:rPr>
              <a:t>the</a:t>
            </a:r>
            <a:r>
              <a:rPr lang="es-ES" dirty="0" smtClean="0">
                <a:solidFill>
                  <a:schemeClr val="tx1"/>
                </a:solidFill>
              </a:rPr>
              <a:t> </a:t>
            </a:r>
            <a:r>
              <a:rPr lang="es-ES" dirty="0" err="1" smtClean="0">
                <a:solidFill>
                  <a:schemeClr val="tx1"/>
                </a:solidFill>
              </a:rPr>
              <a:t>building</a:t>
            </a:r>
            <a:r>
              <a:rPr lang="es-ES" dirty="0" smtClean="0">
                <a:solidFill>
                  <a:schemeClr val="tx1"/>
                </a:solidFill>
              </a:rPr>
              <a:t> </a:t>
            </a:r>
            <a:r>
              <a:rPr lang="es-ES" dirty="0" err="1" smtClean="0">
                <a:solidFill>
                  <a:schemeClr val="tx1"/>
                </a:solidFill>
              </a:rPr>
              <a:t>typologies</a:t>
            </a:r>
            <a:r>
              <a:rPr lang="es-ES" dirty="0" smtClean="0">
                <a:solidFill>
                  <a:schemeClr val="tx1"/>
                </a:solidFill>
              </a:rPr>
              <a:t> </a:t>
            </a:r>
            <a:r>
              <a:rPr lang="es-ES" dirty="0" err="1" smtClean="0">
                <a:solidFill>
                  <a:schemeClr val="tx1"/>
                </a:solidFill>
              </a:rPr>
              <a:t>database</a:t>
            </a:r>
            <a:endParaRPr lang="es-ES" dirty="0">
              <a:solidFill>
                <a:schemeClr val="tx1"/>
              </a:solidFill>
            </a:endParaRPr>
          </a:p>
        </p:txBody>
      </p:sp>
      <p:cxnSp>
        <p:nvCxnSpPr>
          <p:cNvPr id="8" name="7 Conector recto de flecha"/>
          <p:cNvCxnSpPr/>
          <p:nvPr/>
        </p:nvCxnSpPr>
        <p:spPr>
          <a:xfrm>
            <a:off x="2720752" y="1268760"/>
            <a:ext cx="198154" cy="396047"/>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flipH="1" flipV="1">
            <a:off x="5244546" y="4736106"/>
            <a:ext cx="450711" cy="55767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 name="6 Rectángulo"/>
          <p:cNvSpPr/>
          <p:nvPr/>
        </p:nvSpPr>
        <p:spPr>
          <a:xfrm>
            <a:off x="1712640" y="700060"/>
            <a:ext cx="2160240" cy="5687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Year of construction from the Cadastre </a:t>
            </a:r>
            <a:endParaRPr lang="en-GB" dirty="0">
              <a:solidFill>
                <a:schemeClr val="tx1"/>
              </a:solidFill>
            </a:endParaRPr>
          </a:p>
        </p:txBody>
      </p:sp>
      <p:sp>
        <p:nvSpPr>
          <p:cNvPr id="13" name="5 Rectángulo"/>
          <p:cNvSpPr/>
          <p:nvPr/>
        </p:nvSpPr>
        <p:spPr>
          <a:xfrm>
            <a:off x="4251139" y="2205094"/>
            <a:ext cx="4032448" cy="2736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Geometry obtained from the 3D model </a:t>
            </a:r>
          </a:p>
        </p:txBody>
      </p:sp>
      <p:cxnSp>
        <p:nvCxnSpPr>
          <p:cNvPr id="14" name="10 Conector recto de flecha"/>
          <p:cNvCxnSpPr>
            <a:stCxn id="13" idx="1"/>
          </p:cNvCxnSpPr>
          <p:nvPr/>
        </p:nvCxnSpPr>
        <p:spPr>
          <a:xfrm flipH="1" flipV="1">
            <a:off x="3512840" y="2240865"/>
            <a:ext cx="738299" cy="10107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9 Conector recto de flecha"/>
          <p:cNvCxnSpPr/>
          <p:nvPr/>
        </p:nvCxnSpPr>
        <p:spPr>
          <a:xfrm flipV="1">
            <a:off x="986544" y="2636912"/>
            <a:ext cx="534673" cy="1313235"/>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0" name="5 Rectángulo"/>
          <p:cNvSpPr/>
          <p:nvPr/>
        </p:nvSpPr>
        <p:spPr>
          <a:xfrm>
            <a:off x="180713" y="3914108"/>
            <a:ext cx="2322382" cy="108990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solidFill>
                  <a:schemeClr val="tx1"/>
                </a:solidFill>
              </a:rPr>
              <a:t>Street </a:t>
            </a:r>
            <a:r>
              <a:rPr lang="es-ES" dirty="0" err="1" smtClean="0">
                <a:solidFill>
                  <a:schemeClr val="tx1"/>
                </a:solidFill>
              </a:rPr>
              <a:t>address</a:t>
            </a:r>
            <a:r>
              <a:rPr lang="es-ES" dirty="0" smtClean="0">
                <a:solidFill>
                  <a:schemeClr val="tx1"/>
                </a:solidFill>
              </a:rPr>
              <a:t> </a:t>
            </a:r>
            <a:r>
              <a:rPr lang="es-ES" dirty="0" err="1" smtClean="0">
                <a:solidFill>
                  <a:schemeClr val="tx1"/>
                </a:solidFill>
              </a:rPr>
              <a:t>name</a:t>
            </a:r>
            <a:r>
              <a:rPr lang="es-ES" dirty="0" smtClean="0">
                <a:solidFill>
                  <a:schemeClr val="tx1"/>
                </a:solidFill>
              </a:rPr>
              <a:t> and Street </a:t>
            </a:r>
            <a:r>
              <a:rPr lang="es-ES" dirty="0" err="1" smtClean="0">
                <a:solidFill>
                  <a:schemeClr val="tx1"/>
                </a:solidFill>
              </a:rPr>
              <a:t>view</a:t>
            </a:r>
            <a:r>
              <a:rPr lang="es-ES" dirty="0" smtClean="0">
                <a:solidFill>
                  <a:schemeClr val="tx1"/>
                </a:solidFill>
              </a:rPr>
              <a:t> </a:t>
            </a:r>
            <a:r>
              <a:rPr lang="es-ES" dirty="0" err="1" smtClean="0">
                <a:solidFill>
                  <a:schemeClr val="tx1"/>
                </a:solidFill>
              </a:rPr>
              <a:t>from</a:t>
            </a:r>
            <a:r>
              <a:rPr lang="es-ES" dirty="0" smtClean="0">
                <a:solidFill>
                  <a:schemeClr val="tx1"/>
                </a:solidFill>
              </a:rPr>
              <a:t> Google </a:t>
            </a:r>
            <a:r>
              <a:rPr lang="es-ES" dirty="0" err="1" smtClean="0">
                <a:solidFill>
                  <a:schemeClr val="tx1"/>
                </a:solidFill>
              </a:rPr>
              <a:t>Geolocation</a:t>
            </a:r>
            <a:r>
              <a:rPr lang="es-ES" dirty="0" smtClean="0">
                <a:solidFill>
                  <a:schemeClr val="tx1"/>
                </a:solidFill>
              </a:rPr>
              <a:t> </a:t>
            </a:r>
            <a:r>
              <a:rPr lang="es-ES" dirty="0" err="1" smtClean="0">
                <a:solidFill>
                  <a:schemeClr val="tx1"/>
                </a:solidFill>
              </a:rPr>
              <a:t>services</a:t>
            </a:r>
            <a:endParaRPr lang="es-ES" dirty="0">
              <a:solidFill>
                <a:schemeClr val="tx1"/>
              </a:solidFill>
            </a:endParaRPr>
          </a:p>
        </p:txBody>
      </p:sp>
      <p:cxnSp>
        <p:nvCxnSpPr>
          <p:cNvPr id="24" name="8 Conector recto de flecha"/>
          <p:cNvCxnSpPr/>
          <p:nvPr/>
        </p:nvCxnSpPr>
        <p:spPr>
          <a:xfrm flipH="1" flipV="1">
            <a:off x="5111979" y="3538449"/>
            <a:ext cx="877772" cy="128781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6" name="8 Conector recto de flecha"/>
          <p:cNvCxnSpPr/>
          <p:nvPr/>
        </p:nvCxnSpPr>
        <p:spPr>
          <a:xfrm flipH="1" flipV="1">
            <a:off x="3231569" y="4736106"/>
            <a:ext cx="2484019" cy="91181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8" name="6 Rectángulo"/>
          <p:cNvSpPr/>
          <p:nvPr/>
        </p:nvSpPr>
        <p:spPr>
          <a:xfrm>
            <a:off x="5673080" y="764508"/>
            <a:ext cx="2916061" cy="6278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smtClean="0">
                <a:solidFill>
                  <a:schemeClr val="tx1"/>
                </a:solidFill>
              </a:rPr>
              <a:t>Ventilation</a:t>
            </a:r>
            <a:r>
              <a:rPr lang="es-ES" dirty="0" smtClean="0">
                <a:solidFill>
                  <a:schemeClr val="tx1"/>
                </a:solidFill>
              </a:rPr>
              <a:t> </a:t>
            </a:r>
            <a:r>
              <a:rPr lang="es-ES" dirty="0" err="1" smtClean="0">
                <a:solidFill>
                  <a:schemeClr val="tx1"/>
                </a:solidFill>
              </a:rPr>
              <a:t>from</a:t>
            </a:r>
            <a:r>
              <a:rPr lang="es-ES" dirty="0" smtClean="0">
                <a:solidFill>
                  <a:schemeClr val="tx1"/>
                </a:solidFill>
              </a:rPr>
              <a:t> </a:t>
            </a:r>
            <a:r>
              <a:rPr lang="es-ES" dirty="0" err="1" smtClean="0">
                <a:solidFill>
                  <a:schemeClr val="tx1"/>
                </a:solidFill>
              </a:rPr>
              <a:t>the</a:t>
            </a:r>
            <a:r>
              <a:rPr lang="es-ES" dirty="0" smtClean="0">
                <a:solidFill>
                  <a:schemeClr val="tx1"/>
                </a:solidFill>
              </a:rPr>
              <a:t> </a:t>
            </a:r>
            <a:r>
              <a:rPr lang="es-ES" dirty="0" err="1" smtClean="0">
                <a:solidFill>
                  <a:schemeClr val="tx1"/>
                </a:solidFill>
              </a:rPr>
              <a:t>building</a:t>
            </a:r>
            <a:r>
              <a:rPr lang="es-ES" dirty="0" smtClean="0">
                <a:solidFill>
                  <a:schemeClr val="tx1"/>
                </a:solidFill>
              </a:rPr>
              <a:t> </a:t>
            </a:r>
            <a:r>
              <a:rPr lang="es-ES" dirty="0" err="1" smtClean="0">
                <a:solidFill>
                  <a:schemeClr val="tx1"/>
                </a:solidFill>
              </a:rPr>
              <a:t>typologies</a:t>
            </a:r>
            <a:r>
              <a:rPr lang="es-ES" dirty="0" smtClean="0">
                <a:solidFill>
                  <a:schemeClr val="tx1"/>
                </a:solidFill>
              </a:rPr>
              <a:t> </a:t>
            </a:r>
            <a:r>
              <a:rPr lang="es-ES" dirty="0" err="1" smtClean="0">
                <a:solidFill>
                  <a:schemeClr val="tx1"/>
                </a:solidFill>
              </a:rPr>
              <a:t>database</a:t>
            </a:r>
            <a:endParaRPr lang="es-ES" dirty="0">
              <a:solidFill>
                <a:schemeClr val="tx1"/>
              </a:solidFill>
            </a:endParaRPr>
          </a:p>
        </p:txBody>
      </p:sp>
      <p:cxnSp>
        <p:nvCxnSpPr>
          <p:cNvPr id="29" name="10 Conector recto de flecha"/>
          <p:cNvCxnSpPr/>
          <p:nvPr/>
        </p:nvCxnSpPr>
        <p:spPr>
          <a:xfrm flipH="1">
            <a:off x="5348781" y="1195963"/>
            <a:ext cx="394180" cy="52674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2"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 BASELINE</a:t>
            </a:r>
            <a:endParaRPr lang="en-US" dirty="0"/>
          </a:p>
        </p:txBody>
      </p:sp>
    </p:spTree>
    <p:extLst>
      <p:ext uri="{BB962C8B-B14F-4D97-AF65-F5344CB8AC3E}">
        <p14:creationId xmlns:p14="http://schemas.microsoft.com/office/powerpoint/2010/main" xmlns="" val="1044203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Rectángulo"/>
          <p:cNvSpPr/>
          <p:nvPr/>
        </p:nvSpPr>
        <p:spPr>
          <a:xfrm>
            <a:off x="453008" y="2060851"/>
            <a:ext cx="8892480" cy="4462760"/>
          </a:xfrm>
          <a:prstGeom prst="rect">
            <a:avLst/>
          </a:prstGeom>
        </p:spPr>
        <p:txBody>
          <a:bodyPr wrap="square">
            <a:spAutoFit/>
          </a:bodyPr>
          <a:lstStyle/>
          <a:p>
            <a:pPr algn="just" fontAlgn="base">
              <a:spcBef>
                <a:spcPct val="0"/>
              </a:spcBef>
              <a:spcAft>
                <a:spcPct val="0"/>
              </a:spcAft>
              <a:buSzPct val="127000"/>
            </a:pPr>
            <a:r>
              <a:rPr lang="en-GB" sz="2200" dirty="0">
                <a:latin typeface="Arial" pitchFamily="34" charset="0"/>
                <a:cs typeface="Arial" pitchFamily="34" charset="0"/>
              </a:rPr>
              <a:t>SEMANCO’s purpose is to provide </a:t>
            </a:r>
            <a:r>
              <a:rPr lang="en-GB" sz="2200" dirty="0" smtClean="0">
                <a:latin typeface="Arial" pitchFamily="34" charset="0"/>
                <a:cs typeface="Arial" pitchFamily="34" charset="0"/>
              </a:rPr>
              <a:t>tools that different </a:t>
            </a:r>
            <a:r>
              <a:rPr lang="en-GB" sz="2200" dirty="0">
                <a:latin typeface="Arial" pitchFamily="34" charset="0"/>
                <a:cs typeface="Arial" pitchFamily="34" charset="0"/>
              </a:rPr>
              <a:t>stakeholders involved in urban planning (architects, engineers, building managers, local </a:t>
            </a:r>
            <a:r>
              <a:rPr lang="en-GB" sz="2200" dirty="0" smtClean="0">
                <a:latin typeface="Arial" pitchFamily="34" charset="0"/>
                <a:cs typeface="Arial" pitchFamily="34" charset="0"/>
              </a:rPr>
              <a:t>administrators, </a:t>
            </a:r>
            <a:r>
              <a:rPr lang="en-GB" sz="2200" dirty="0">
                <a:latin typeface="Arial" pitchFamily="34" charset="0"/>
                <a:cs typeface="Arial" pitchFamily="34" charset="0"/>
              </a:rPr>
              <a:t>citizens and policy makers) </a:t>
            </a:r>
            <a:r>
              <a:rPr lang="en-GB" sz="2200" dirty="0" smtClean="0">
                <a:latin typeface="Arial" pitchFamily="34" charset="0"/>
                <a:cs typeface="Arial" pitchFamily="34" charset="0"/>
              </a:rPr>
              <a:t>need to </a:t>
            </a:r>
            <a:r>
              <a:rPr lang="en-GB" sz="2200" dirty="0">
                <a:latin typeface="Arial" pitchFamily="34" charset="0"/>
                <a:cs typeface="Arial" pitchFamily="34" charset="0"/>
              </a:rPr>
              <a:t>make informed decisions about how to </a:t>
            </a:r>
            <a:r>
              <a:rPr lang="en-GB" sz="2200" dirty="0" smtClean="0">
                <a:latin typeface="Arial" pitchFamily="34" charset="0"/>
                <a:cs typeface="Arial" pitchFamily="34" charset="0"/>
              </a:rPr>
              <a:t>reduce carbon </a:t>
            </a:r>
            <a:r>
              <a:rPr lang="en-GB" sz="2200" dirty="0">
                <a:latin typeface="Arial" pitchFamily="34" charset="0"/>
                <a:cs typeface="Arial" pitchFamily="34" charset="0"/>
              </a:rPr>
              <a:t>emissions in cities</a:t>
            </a:r>
            <a:r>
              <a:rPr lang="en-GB" sz="2200" dirty="0" smtClean="0">
                <a:latin typeface="Arial" pitchFamily="34" charset="0"/>
                <a:cs typeface="Arial" pitchFamily="34" charset="0"/>
              </a:rPr>
              <a:t>.</a:t>
            </a:r>
          </a:p>
          <a:p>
            <a:pPr algn="just" fontAlgn="base">
              <a:spcBef>
                <a:spcPct val="0"/>
              </a:spcBef>
              <a:spcAft>
                <a:spcPct val="0"/>
              </a:spcAft>
              <a:buSzPct val="127000"/>
            </a:pPr>
            <a:r>
              <a:rPr lang="en-GB" sz="2200" dirty="0" smtClean="0">
                <a:latin typeface="Arial" pitchFamily="34" charset="0"/>
                <a:cs typeface="Arial" pitchFamily="34" charset="0"/>
              </a:rPr>
              <a:t>  </a:t>
            </a:r>
          </a:p>
          <a:p>
            <a:pPr algn="just" fontAlgn="base">
              <a:spcBef>
                <a:spcPct val="0"/>
              </a:spcBef>
              <a:spcAft>
                <a:spcPct val="0"/>
              </a:spcAft>
              <a:buSzPct val="127000"/>
            </a:pPr>
            <a:r>
              <a:rPr lang="en-GB" sz="2200" dirty="0" smtClean="0">
                <a:latin typeface="Arial" pitchFamily="34" charset="0"/>
                <a:cs typeface="Arial" pitchFamily="34" charset="0"/>
              </a:rPr>
              <a:t>Three cities have participated as case studies: </a:t>
            </a:r>
          </a:p>
          <a:p>
            <a:pPr algn="just" fontAlgn="base">
              <a:spcBef>
                <a:spcPts val="800"/>
              </a:spcBef>
              <a:spcAft>
                <a:spcPct val="0"/>
              </a:spcAft>
              <a:buSzPct val="127000"/>
            </a:pPr>
            <a:r>
              <a:rPr lang="en-GB" sz="2200" dirty="0" smtClean="0">
                <a:latin typeface="Arial" pitchFamily="34" charset="0"/>
                <a:cs typeface="Arial" pitchFamily="34" charset="0"/>
              </a:rPr>
              <a:t>	- Manresa (Spain</a:t>
            </a:r>
            <a:r>
              <a:rPr lang="en-GB" sz="2200" dirty="0" smtClean="0">
                <a:latin typeface="Arial" pitchFamily="34" charset="0"/>
                <a:cs typeface="Arial" pitchFamily="34" charset="0"/>
              </a:rPr>
              <a:t>)</a:t>
            </a:r>
            <a:endParaRPr lang="en-GB" sz="2200" dirty="0" smtClean="0">
              <a:latin typeface="Arial" pitchFamily="34" charset="0"/>
              <a:cs typeface="Arial" pitchFamily="34" charset="0"/>
            </a:endParaRPr>
          </a:p>
          <a:p>
            <a:pPr algn="just" fontAlgn="base">
              <a:spcBef>
                <a:spcPts val="800"/>
              </a:spcBef>
              <a:spcAft>
                <a:spcPct val="0"/>
              </a:spcAft>
              <a:buSzPct val="127000"/>
            </a:pPr>
            <a:r>
              <a:rPr lang="en-GB" sz="2200" dirty="0" smtClean="0">
                <a:latin typeface="Arial" pitchFamily="34" charset="0"/>
                <a:cs typeface="Arial" pitchFamily="34" charset="0"/>
              </a:rPr>
              <a:t>	- Newcastle (United Kingdom)</a:t>
            </a:r>
          </a:p>
          <a:p>
            <a:pPr algn="just" fontAlgn="base">
              <a:spcBef>
                <a:spcPts val="800"/>
              </a:spcBef>
              <a:spcAft>
                <a:spcPct val="0"/>
              </a:spcAft>
              <a:buSzPct val="127000"/>
            </a:pPr>
            <a:r>
              <a:rPr lang="en-GB" sz="2200" dirty="0" smtClean="0">
                <a:latin typeface="Arial" pitchFamily="34" charset="0"/>
                <a:cs typeface="Arial" pitchFamily="34" charset="0"/>
              </a:rPr>
              <a:t>	- Copenhagen (Denmark)</a:t>
            </a:r>
          </a:p>
          <a:p>
            <a:pPr algn="just" fontAlgn="base">
              <a:spcBef>
                <a:spcPct val="0"/>
              </a:spcBef>
              <a:spcAft>
                <a:spcPct val="0"/>
              </a:spcAft>
              <a:buSzPct val="127000"/>
            </a:pPr>
            <a:r>
              <a:rPr lang="en-GB" sz="2200" dirty="0" smtClean="0">
                <a:latin typeface="Arial" pitchFamily="34" charset="0"/>
                <a:cs typeface="Arial" pitchFamily="34" charset="0"/>
              </a:rPr>
              <a:t>	</a:t>
            </a:r>
          </a:p>
          <a:p>
            <a:pPr algn="just" fontAlgn="base">
              <a:spcBef>
                <a:spcPct val="0"/>
              </a:spcBef>
              <a:spcAft>
                <a:spcPct val="0"/>
              </a:spcAft>
              <a:buSzPct val="127000"/>
            </a:pPr>
            <a:r>
              <a:rPr lang="en-GB" sz="2200" dirty="0" smtClean="0">
                <a:latin typeface="Arial" pitchFamily="34" charset="0"/>
                <a:cs typeface="Arial" pitchFamily="34" charset="0"/>
              </a:rPr>
              <a:t>	</a:t>
            </a:r>
            <a:endParaRPr lang="en-GB" sz="2200" dirty="0">
              <a:latin typeface="Arial" pitchFamily="34" charset="0"/>
              <a:cs typeface="Arial" pitchFamily="34" charset="0"/>
            </a:endParaRPr>
          </a:p>
          <a:p>
            <a:pPr marL="87313" fontAlgn="base">
              <a:spcBef>
                <a:spcPct val="0"/>
              </a:spcBef>
              <a:spcAft>
                <a:spcPct val="0"/>
              </a:spcAft>
              <a:buSzPct val="127000"/>
            </a:pPr>
            <a:endParaRPr lang="es-ES" sz="2200" dirty="0">
              <a:solidFill>
                <a:prstClr val="black"/>
              </a:solidFill>
              <a:latin typeface="Arial" pitchFamily="34" charset="0"/>
              <a:cs typeface="Arial" pitchFamily="34" charset="0"/>
            </a:endParaRPr>
          </a:p>
        </p:txBody>
      </p:sp>
      <p:sp>
        <p:nvSpPr>
          <p:cNvPr id="5" name="9 CuadroTexto"/>
          <p:cNvSpPr txBox="1"/>
          <p:nvPr/>
        </p:nvSpPr>
        <p:spPr>
          <a:xfrm>
            <a:off x="488505" y="332657"/>
            <a:ext cx="8928992" cy="1046440"/>
          </a:xfrm>
          <a:prstGeom prst="rect">
            <a:avLst/>
          </a:prstGeom>
          <a:noFill/>
        </p:spPr>
        <p:txBody>
          <a:bodyPr wrap="square" rtlCol="0">
            <a:spAutoFit/>
          </a:bodyPr>
          <a:lstStyle/>
          <a:p>
            <a:pPr fontAlgn="base">
              <a:spcBef>
                <a:spcPct val="0"/>
              </a:spcBef>
              <a:spcAft>
                <a:spcPct val="0"/>
              </a:spcAft>
            </a:pPr>
            <a:r>
              <a:rPr lang="es-ES" sz="2400" b="1" dirty="0">
                <a:solidFill>
                  <a:prstClr val="black"/>
                </a:solidFill>
                <a:latin typeface="Arial" charset="0"/>
                <a:cs typeface="Arial" charset="0"/>
              </a:rPr>
              <a:t>S</a:t>
            </a:r>
            <a:r>
              <a:rPr lang="es-ES" sz="2400" b="1" dirty="0" smtClean="0">
                <a:solidFill>
                  <a:prstClr val="black"/>
                </a:solidFill>
                <a:latin typeface="Arial" charset="0"/>
                <a:cs typeface="Arial" charset="0"/>
              </a:rPr>
              <a:t>EMANCO  </a:t>
            </a:r>
            <a:r>
              <a:rPr lang="en-US" sz="2000" dirty="0" smtClean="0">
                <a:solidFill>
                  <a:prstClr val="black"/>
                </a:solidFill>
                <a:latin typeface="Arial" charset="0"/>
                <a:cs typeface="Arial" charset="0"/>
              </a:rPr>
              <a:t>Semantic </a:t>
            </a:r>
            <a:r>
              <a:rPr lang="en-US" sz="2000" dirty="0">
                <a:solidFill>
                  <a:prstClr val="black"/>
                </a:solidFill>
                <a:latin typeface="Arial" charset="0"/>
                <a:cs typeface="Arial" charset="0"/>
              </a:rPr>
              <a:t>Tools for Carbon Reduction in </a:t>
            </a:r>
            <a:r>
              <a:rPr lang="en-US" sz="2000" dirty="0" smtClean="0">
                <a:solidFill>
                  <a:prstClr val="black"/>
                </a:solidFill>
                <a:latin typeface="Arial" charset="0"/>
                <a:cs typeface="Arial" charset="0"/>
              </a:rPr>
              <a:t>Urban </a:t>
            </a:r>
            <a:r>
              <a:rPr lang="en-US" sz="2000" dirty="0">
                <a:solidFill>
                  <a:prstClr val="black"/>
                </a:solidFill>
                <a:latin typeface="Arial" charset="0"/>
                <a:cs typeface="Arial" charset="0"/>
              </a:rPr>
              <a:t>Planning</a:t>
            </a:r>
          </a:p>
          <a:p>
            <a:pPr fontAlgn="base">
              <a:spcBef>
                <a:spcPct val="0"/>
              </a:spcBef>
              <a:spcAft>
                <a:spcPct val="0"/>
              </a:spcAft>
            </a:pPr>
            <a:r>
              <a:rPr lang="en-US" dirty="0" smtClean="0">
                <a:solidFill>
                  <a:prstClr val="black"/>
                </a:solidFill>
                <a:latin typeface="Arial" charset="0"/>
                <a:cs typeface="Arial" charset="0"/>
              </a:rPr>
              <a:t> ICT Systems for Energy Efficiency -  </a:t>
            </a:r>
            <a:r>
              <a:rPr lang="es-ES" dirty="0" smtClean="0">
                <a:solidFill>
                  <a:prstClr val="black"/>
                </a:solidFill>
                <a:latin typeface="Arial" charset="0"/>
                <a:cs typeface="Arial" charset="0"/>
              </a:rPr>
              <a:t>7th Framework </a:t>
            </a:r>
            <a:r>
              <a:rPr lang="es-ES" dirty="0" err="1" smtClean="0">
                <a:solidFill>
                  <a:prstClr val="black"/>
                </a:solidFill>
                <a:latin typeface="Arial" charset="0"/>
                <a:cs typeface="Arial" charset="0"/>
              </a:rPr>
              <a:t>Programme</a:t>
            </a:r>
            <a:r>
              <a:rPr lang="es-ES" dirty="0" smtClean="0">
                <a:solidFill>
                  <a:prstClr val="black"/>
                </a:solidFill>
                <a:latin typeface="Arial" charset="0"/>
                <a:cs typeface="Arial" charset="0"/>
              </a:rPr>
              <a:t> 2011-2014 </a:t>
            </a:r>
          </a:p>
          <a:p>
            <a:pPr fontAlgn="base">
              <a:spcBef>
                <a:spcPct val="0"/>
              </a:spcBef>
              <a:spcAft>
                <a:spcPct val="0"/>
              </a:spcAft>
            </a:pPr>
            <a:r>
              <a:rPr lang="es-ES" sz="2000" dirty="0">
                <a:solidFill>
                  <a:prstClr val="black"/>
                </a:solidFill>
                <a:latin typeface="Arial" charset="0"/>
                <a:cs typeface="Arial" charset="0"/>
              </a:rPr>
              <a:t>	</a:t>
            </a:r>
          </a:p>
        </p:txBody>
      </p:sp>
      <p:sp>
        <p:nvSpPr>
          <p:cNvPr id="7" name="6 Marcador de texto"/>
          <p:cNvSpPr>
            <a:spLocks noGrp="1"/>
          </p:cNvSpPr>
          <p:nvPr>
            <p:ph type="body" sz="quarter" idx="16"/>
          </p:nvPr>
        </p:nvSpPr>
        <p:spPr>
          <a:xfrm>
            <a:off x="-39555" y="6552345"/>
            <a:ext cx="9957593" cy="414387"/>
          </a:xfrm>
        </p:spPr>
        <p:txBody>
          <a:bodyPr/>
          <a:lstStyle/>
          <a:p>
            <a:pPr algn="r"/>
            <a:r>
              <a:rPr lang="en-US" dirty="0" smtClean="0"/>
              <a:t>Smart City Expo World Congress, Barcelona, 18-20 November 2014</a:t>
            </a:r>
            <a:endParaRPr lang="en-US" dirty="0"/>
          </a:p>
        </p:txBody>
      </p:sp>
      <p:sp>
        <p:nvSpPr>
          <p:cNvPr id="6" name="14 Marcador de texto"/>
          <p:cNvSpPr>
            <a:spLocks noGrp="1"/>
          </p:cNvSpPr>
          <p:nvPr>
            <p:ph type="body" sz="quarter" idx="15"/>
          </p:nvPr>
        </p:nvSpPr>
        <p:spPr>
          <a:xfrm>
            <a:off x="180713" y="8656"/>
            <a:ext cx="9725287" cy="324000"/>
          </a:xfrm>
        </p:spPr>
        <p:txBody>
          <a:bodyPr/>
          <a:lstStyle/>
          <a:p>
            <a:r>
              <a:rPr lang="en-US" dirty="0" err="1" smtClean="0"/>
              <a:t>pROJECT</a:t>
            </a:r>
            <a:endParaRPr lang="en-US" dirty="0"/>
          </a:p>
        </p:txBody>
      </p:sp>
    </p:spTree>
    <p:extLst>
      <p:ext uri="{BB962C8B-B14F-4D97-AF65-F5344CB8AC3E}">
        <p14:creationId xmlns:p14="http://schemas.microsoft.com/office/powerpoint/2010/main" xmlns="" val="24439464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40795" y="491400"/>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2216696" y="5906619"/>
            <a:ext cx="5472608"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Results of the energy simulation carried out by URSOS</a:t>
            </a:r>
            <a:endParaRPr lang="en-US" b="1" dirty="0">
              <a:solidFill>
                <a:schemeClr val="bg1"/>
              </a:solidFill>
            </a:endParaRPr>
          </a:p>
        </p:txBody>
      </p:sp>
      <p:sp>
        <p:nvSpPr>
          <p:cNvPr id="8"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 BASELINE</a:t>
            </a:r>
            <a:endParaRPr lang="en-US" dirty="0"/>
          </a:p>
        </p:txBody>
      </p:sp>
    </p:spTree>
    <p:extLst>
      <p:ext uri="{BB962C8B-B14F-4D97-AF65-F5344CB8AC3E}">
        <p14:creationId xmlns:p14="http://schemas.microsoft.com/office/powerpoint/2010/main" xmlns="" val="2707923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40795" y="491400"/>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1784649" y="5906616"/>
            <a:ext cx="6336704"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Creating plans to improve energy efficiency of buildings</a:t>
            </a:r>
            <a:endParaRPr lang="en-US" b="1" dirty="0">
              <a:solidFill>
                <a:schemeClr val="bg1"/>
              </a:solidFill>
            </a:endParaRPr>
          </a:p>
        </p:txBody>
      </p:sp>
      <p:sp>
        <p:nvSpPr>
          <p:cNvPr id="6" name="14 Marcador de texto"/>
          <p:cNvSpPr>
            <a:spLocks noGrp="1"/>
          </p:cNvSpPr>
          <p:nvPr>
            <p:ph type="body" sz="quarter" idx="15"/>
          </p:nvPr>
        </p:nvSpPr>
        <p:spPr>
          <a:xfrm>
            <a:off x="180713" y="8656"/>
            <a:ext cx="9725287" cy="324000"/>
          </a:xfrm>
        </p:spPr>
        <p:txBody>
          <a:bodyPr/>
          <a:lstStyle/>
          <a:p>
            <a:r>
              <a:rPr lang="en-US" dirty="0" smtClean="0"/>
              <a:t>Integrated platform : </a:t>
            </a:r>
            <a:r>
              <a:rPr lang="en-US" dirty="0" err="1" smtClean="0"/>
              <a:t>UrBAN</a:t>
            </a:r>
            <a:r>
              <a:rPr lang="en-US" dirty="0" smtClean="0"/>
              <a:t> ENERGY MODEL:  PLANS</a:t>
            </a:r>
            <a:endParaRPr lang="en-US" dirty="0"/>
          </a:p>
        </p:txBody>
      </p:sp>
    </p:spTree>
    <p:extLst>
      <p:ext uri="{BB962C8B-B14F-4D97-AF65-F5344CB8AC3E}">
        <p14:creationId xmlns:p14="http://schemas.microsoft.com/office/powerpoint/2010/main" xmlns="" val="3855455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40795" y="491400"/>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1784649" y="5906619"/>
            <a:ext cx="6336704" cy="646331"/>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Selecting buildings which belong to the plan at stake. They have been spotted before with the baseline assessment tools.</a:t>
            </a:r>
            <a:endParaRPr lang="en-US" b="1" dirty="0">
              <a:solidFill>
                <a:schemeClr val="bg1"/>
              </a:solidFill>
            </a:endParaRPr>
          </a:p>
        </p:txBody>
      </p:sp>
      <p:sp>
        <p:nvSpPr>
          <p:cNvPr id="8" name="14 Marcador de texto"/>
          <p:cNvSpPr>
            <a:spLocks noGrp="1"/>
          </p:cNvSpPr>
          <p:nvPr>
            <p:ph type="body" sz="quarter" idx="15"/>
          </p:nvPr>
        </p:nvSpPr>
        <p:spPr>
          <a:xfrm>
            <a:off x="180713" y="8656"/>
            <a:ext cx="9725287" cy="324000"/>
          </a:xfrm>
        </p:spPr>
        <p:txBody>
          <a:bodyPr/>
          <a:lstStyle/>
          <a:p>
            <a:r>
              <a:rPr lang="en-US" dirty="0" smtClean="0"/>
              <a:t>Integrated platform : </a:t>
            </a:r>
            <a:r>
              <a:rPr lang="en-US" dirty="0" err="1" smtClean="0"/>
              <a:t>UrBAN</a:t>
            </a:r>
            <a:r>
              <a:rPr lang="en-US" dirty="0" smtClean="0"/>
              <a:t> ENERGY MODEL:  PLANS</a:t>
            </a:r>
            <a:endParaRPr lang="en-US" dirty="0"/>
          </a:p>
        </p:txBody>
      </p:sp>
    </p:spTree>
    <p:extLst>
      <p:ext uri="{BB962C8B-B14F-4D97-AF65-F5344CB8AC3E}">
        <p14:creationId xmlns:p14="http://schemas.microsoft.com/office/powerpoint/2010/main" xmlns="" val="22234229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40795" y="491400"/>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3008784" y="5877275"/>
            <a:ext cx="4248472" cy="369332"/>
          </a:xfrm>
          <a:prstGeom prst="rect">
            <a:avLst/>
          </a:prstGeom>
          <a:solidFill>
            <a:schemeClr val="accent6">
              <a:lumMod val="75000"/>
            </a:schemeClr>
          </a:solidFill>
        </p:spPr>
        <p:txBody>
          <a:bodyPr wrap="square" rtlCol="0">
            <a:spAutoFit/>
          </a:bodyPr>
          <a:lstStyle/>
          <a:p>
            <a:r>
              <a:rPr lang="en-US" b="1" dirty="0" smtClean="0">
                <a:solidFill>
                  <a:schemeClr val="bg1"/>
                </a:solidFill>
              </a:rPr>
              <a:t>Projects to apply improvement measures</a:t>
            </a:r>
            <a:endParaRPr lang="en-US" b="1" dirty="0">
              <a:solidFill>
                <a:schemeClr val="bg1"/>
              </a:solidFill>
            </a:endParaRPr>
          </a:p>
        </p:txBody>
      </p:sp>
      <p:sp>
        <p:nvSpPr>
          <p:cNvPr id="8" name="14 Marcador de texto"/>
          <p:cNvSpPr>
            <a:spLocks noGrp="1"/>
          </p:cNvSpPr>
          <p:nvPr>
            <p:ph type="body" sz="quarter" idx="15"/>
          </p:nvPr>
        </p:nvSpPr>
        <p:spPr>
          <a:xfrm>
            <a:off x="180713" y="8656"/>
            <a:ext cx="9725287" cy="324000"/>
          </a:xfrm>
        </p:spPr>
        <p:txBody>
          <a:bodyPr/>
          <a:lstStyle/>
          <a:p>
            <a:r>
              <a:rPr lang="en-US" dirty="0" smtClean="0"/>
              <a:t>Integrated platform : </a:t>
            </a:r>
            <a:r>
              <a:rPr lang="en-US" dirty="0" err="1" smtClean="0"/>
              <a:t>UrBAN</a:t>
            </a:r>
            <a:r>
              <a:rPr lang="en-US" dirty="0" smtClean="0"/>
              <a:t> ENERGY MODEL:  PLANS : PROJECTS</a:t>
            </a:r>
            <a:endParaRPr lang="en-US" dirty="0"/>
          </a:p>
        </p:txBody>
      </p:sp>
    </p:spTree>
    <p:extLst>
      <p:ext uri="{BB962C8B-B14F-4D97-AF65-F5344CB8AC3E}">
        <p14:creationId xmlns:p14="http://schemas.microsoft.com/office/powerpoint/2010/main" xmlns="" val="38019895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4" name="Imagen 3"/>
          <p:cNvPicPr>
            <a:picLocks noChangeAspect="1"/>
          </p:cNvPicPr>
          <p:nvPr/>
        </p:nvPicPr>
        <p:blipFill rotWithShape="1">
          <a:blip r:embed="rId2" cstate="print"/>
          <a:srcRect t="9281"/>
          <a:stretch/>
        </p:blipFill>
        <p:spPr>
          <a:xfrm>
            <a:off x="740795" y="491400"/>
            <a:ext cx="8424410" cy="5875200"/>
          </a:xfrm>
          <a:prstGeom prst="rect">
            <a:avLst/>
          </a:prstGeom>
          <a:effectLst>
            <a:outerShdw blurRad="50800" dist="38100" dir="5400000" algn="t" rotWithShape="0">
              <a:prstClr val="black">
                <a:alpha val="40000"/>
              </a:prstClr>
            </a:outerShdw>
          </a:effectLst>
        </p:spPr>
      </p:pic>
      <p:sp>
        <p:nvSpPr>
          <p:cNvPr id="6" name="9 CuadroTexto"/>
          <p:cNvSpPr txBox="1"/>
          <p:nvPr/>
        </p:nvSpPr>
        <p:spPr>
          <a:xfrm>
            <a:off x="2432723" y="5949283"/>
            <a:ext cx="5544616"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Current status of the buildings before applying measures</a:t>
            </a:r>
            <a:endParaRPr lang="en-US" b="1" dirty="0">
              <a:solidFill>
                <a:schemeClr val="bg1"/>
              </a:solidFill>
            </a:endParaRPr>
          </a:p>
        </p:txBody>
      </p:sp>
      <p:sp>
        <p:nvSpPr>
          <p:cNvPr id="11" name="14 Marcador de texto"/>
          <p:cNvSpPr>
            <a:spLocks noGrp="1"/>
          </p:cNvSpPr>
          <p:nvPr>
            <p:ph type="body" sz="quarter" idx="15"/>
          </p:nvPr>
        </p:nvSpPr>
        <p:spPr>
          <a:xfrm>
            <a:off x="180713" y="8656"/>
            <a:ext cx="9725287" cy="324000"/>
          </a:xfrm>
        </p:spPr>
        <p:txBody>
          <a:bodyPr/>
          <a:lstStyle/>
          <a:p>
            <a:r>
              <a:rPr lang="en-US" dirty="0" smtClean="0"/>
              <a:t>Integrated platform : </a:t>
            </a:r>
            <a:r>
              <a:rPr lang="en-US" dirty="0" err="1" smtClean="0"/>
              <a:t>UrBAN</a:t>
            </a:r>
            <a:r>
              <a:rPr lang="en-US" dirty="0" smtClean="0"/>
              <a:t> ENERGY MODEL:  PLANS : PROJECTS</a:t>
            </a:r>
            <a:endParaRPr lang="en-US" dirty="0"/>
          </a:p>
        </p:txBody>
      </p:sp>
    </p:spTree>
    <p:extLst>
      <p:ext uri="{BB962C8B-B14F-4D97-AF65-F5344CB8AC3E}">
        <p14:creationId xmlns:p14="http://schemas.microsoft.com/office/powerpoint/2010/main" xmlns="" val="14346266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76536" y="476672"/>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1352603" y="5805270"/>
            <a:ext cx="7560840" cy="646331"/>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Applying improvements. For example, renovating the existing windows or replacing them with new ones</a:t>
            </a:r>
            <a:endParaRPr lang="en-US" b="1" dirty="0">
              <a:solidFill>
                <a:schemeClr val="bg1"/>
              </a:solidFill>
            </a:endParaRPr>
          </a:p>
        </p:txBody>
      </p:sp>
      <p:sp>
        <p:nvSpPr>
          <p:cNvPr id="8" name="14 Marcador de texto"/>
          <p:cNvSpPr>
            <a:spLocks noGrp="1"/>
          </p:cNvSpPr>
          <p:nvPr>
            <p:ph type="body" sz="quarter" idx="15"/>
          </p:nvPr>
        </p:nvSpPr>
        <p:spPr>
          <a:xfrm>
            <a:off x="180713" y="8656"/>
            <a:ext cx="9725287" cy="324000"/>
          </a:xfrm>
        </p:spPr>
        <p:txBody>
          <a:bodyPr/>
          <a:lstStyle/>
          <a:p>
            <a:r>
              <a:rPr lang="en-US" dirty="0" smtClean="0"/>
              <a:t>Integrated platform : </a:t>
            </a:r>
            <a:r>
              <a:rPr lang="en-US" dirty="0" err="1" smtClean="0"/>
              <a:t>UrBAN</a:t>
            </a:r>
            <a:r>
              <a:rPr lang="en-US" dirty="0" smtClean="0"/>
              <a:t> ENERGY MODEL:  PLANS : PROJECTS</a:t>
            </a:r>
            <a:endParaRPr lang="en-US" dirty="0"/>
          </a:p>
        </p:txBody>
      </p:sp>
    </p:spTree>
    <p:extLst>
      <p:ext uri="{BB962C8B-B14F-4D97-AF65-F5344CB8AC3E}">
        <p14:creationId xmlns:p14="http://schemas.microsoft.com/office/powerpoint/2010/main" xmlns="" val="22753001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7" name="Imagen 6"/>
          <p:cNvPicPr>
            <a:picLocks noChangeAspect="1"/>
          </p:cNvPicPr>
          <p:nvPr/>
        </p:nvPicPr>
        <p:blipFill rotWithShape="1">
          <a:blip r:embed="rId2" cstate="print"/>
          <a:srcRect t="9281"/>
          <a:stretch/>
        </p:blipFill>
        <p:spPr>
          <a:xfrm>
            <a:off x="200472" y="476672"/>
            <a:ext cx="4360940" cy="3041328"/>
          </a:xfrm>
          <a:prstGeom prst="rect">
            <a:avLst/>
          </a:prstGeom>
          <a:effectLst>
            <a:outerShdw blurRad="50800" dist="38100" dir="5400000" algn="t" rotWithShape="0">
              <a:prstClr val="black">
                <a:alpha val="40000"/>
              </a:prstClr>
            </a:outerShdw>
          </a:effectLst>
        </p:spPr>
      </p:pic>
      <p:pic>
        <p:nvPicPr>
          <p:cNvPr id="4" name="Imagen 3"/>
          <p:cNvPicPr>
            <a:picLocks noChangeAspect="1"/>
          </p:cNvPicPr>
          <p:nvPr/>
        </p:nvPicPr>
        <p:blipFill rotWithShape="1">
          <a:blip r:embed="rId3" cstate="print"/>
          <a:srcRect t="9281"/>
          <a:stretch/>
        </p:blipFill>
        <p:spPr>
          <a:xfrm>
            <a:off x="3758748" y="2276872"/>
            <a:ext cx="6147255" cy="4287108"/>
          </a:xfrm>
          <a:prstGeom prst="rect">
            <a:avLst/>
          </a:prstGeom>
          <a:effectLst>
            <a:outerShdw blurRad="50800" dist="38100" dir="5400000" algn="t" rotWithShape="0">
              <a:prstClr val="black">
                <a:alpha val="40000"/>
              </a:prstClr>
            </a:outerShdw>
          </a:effectLst>
        </p:spPr>
      </p:pic>
      <p:sp>
        <p:nvSpPr>
          <p:cNvPr id="6" name="9 CuadroTexto"/>
          <p:cNvSpPr txBox="1"/>
          <p:nvPr/>
        </p:nvSpPr>
        <p:spPr>
          <a:xfrm>
            <a:off x="2216696" y="5949280"/>
            <a:ext cx="5760640"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Results after applying the improvement measures  </a:t>
            </a:r>
            <a:endParaRPr lang="en-US" b="1" dirty="0">
              <a:solidFill>
                <a:schemeClr val="bg1"/>
              </a:solidFill>
            </a:endParaRPr>
          </a:p>
        </p:txBody>
      </p:sp>
      <p:cxnSp>
        <p:nvCxnSpPr>
          <p:cNvPr id="9" name="Conector recto de flecha 8"/>
          <p:cNvCxnSpPr/>
          <p:nvPr/>
        </p:nvCxnSpPr>
        <p:spPr>
          <a:xfrm>
            <a:off x="3045778" y="2204864"/>
            <a:ext cx="1080120" cy="864096"/>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14 Marcador de texto"/>
          <p:cNvSpPr>
            <a:spLocks noGrp="1"/>
          </p:cNvSpPr>
          <p:nvPr>
            <p:ph type="body" sz="quarter" idx="15"/>
          </p:nvPr>
        </p:nvSpPr>
        <p:spPr>
          <a:xfrm>
            <a:off x="180713" y="8656"/>
            <a:ext cx="9725287" cy="324000"/>
          </a:xfrm>
        </p:spPr>
        <p:txBody>
          <a:bodyPr/>
          <a:lstStyle/>
          <a:p>
            <a:r>
              <a:rPr lang="en-US" dirty="0" smtClean="0"/>
              <a:t>Integrated platform : </a:t>
            </a:r>
            <a:r>
              <a:rPr lang="en-US" dirty="0" err="1" smtClean="0"/>
              <a:t>UrBAN</a:t>
            </a:r>
            <a:r>
              <a:rPr lang="en-US" dirty="0" smtClean="0"/>
              <a:t> ENERGY MODEL:  PLANS : PROJECTS</a:t>
            </a:r>
            <a:endParaRPr lang="en-US" dirty="0"/>
          </a:p>
        </p:txBody>
      </p:sp>
    </p:spTree>
    <p:extLst>
      <p:ext uri="{BB962C8B-B14F-4D97-AF65-F5344CB8AC3E}">
        <p14:creationId xmlns:p14="http://schemas.microsoft.com/office/powerpoint/2010/main" xmlns="" val="5165520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560512" y="476672"/>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128464" y="5906616"/>
            <a:ext cx="9649072" cy="923330"/>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Projects can be compared with a multi-criteria decision tool included in the platform. Users can select the weight (importance) of the performance indicators. Besides, other indicators defined by users can be included in the analysis, for example: foreseen funding.</a:t>
            </a:r>
            <a:endParaRPr lang="en-US" b="1" dirty="0">
              <a:solidFill>
                <a:schemeClr val="bg1"/>
              </a:solidFill>
            </a:endParaRPr>
          </a:p>
        </p:txBody>
      </p:sp>
      <p:sp>
        <p:nvSpPr>
          <p:cNvPr id="6"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 PLANS : PROJECTS : EVALUATION</a:t>
            </a:r>
            <a:endParaRPr lang="en-US" dirty="0"/>
          </a:p>
        </p:txBody>
      </p:sp>
    </p:spTree>
    <p:extLst>
      <p:ext uri="{BB962C8B-B14F-4D97-AF65-F5344CB8AC3E}">
        <p14:creationId xmlns:p14="http://schemas.microsoft.com/office/powerpoint/2010/main" xmlns="" val="13255971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2" name="Imagen 1"/>
          <p:cNvPicPr>
            <a:picLocks noChangeAspect="1"/>
          </p:cNvPicPr>
          <p:nvPr/>
        </p:nvPicPr>
        <p:blipFill rotWithShape="1">
          <a:blip r:embed="rId2" cstate="print"/>
          <a:srcRect t="9281"/>
          <a:stretch/>
        </p:blipFill>
        <p:spPr>
          <a:xfrm>
            <a:off x="704528" y="476672"/>
            <a:ext cx="8424410" cy="5875200"/>
          </a:xfrm>
          <a:prstGeom prst="rect">
            <a:avLst/>
          </a:prstGeom>
          <a:effectLst>
            <a:outerShdw blurRad="50800" dist="38100" dir="5400000" algn="t" rotWithShape="0">
              <a:prstClr val="black">
                <a:alpha val="40000"/>
              </a:prstClr>
            </a:outerShdw>
          </a:effectLst>
        </p:spPr>
      </p:pic>
      <p:sp>
        <p:nvSpPr>
          <p:cNvPr id="4" name="9 CuadroTexto"/>
          <p:cNvSpPr txBox="1"/>
          <p:nvPr/>
        </p:nvSpPr>
        <p:spPr>
          <a:xfrm>
            <a:off x="1496616" y="6093299"/>
            <a:ext cx="6969224" cy="369332"/>
          </a:xfrm>
          <a:prstGeom prst="rect">
            <a:avLst/>
          </a:prstGeom>
          <a:solidFill>
            <a:schemeClr val="accent6">
              <a:lumMod val="75000"/>
            </a:schemeClr>
          </a:solidFill>
        </p:spPr>
        <p:txBody>
          <a:bodyPr wrap="square" rtlCol="0">
            <a:spAutoFit/>
          </a:bodyPr>
          <a:lstStyle/>
          <a:p>
            <a:pPr algn="ctr"/>
            <a:r>
              <a:rPr lang="en-US" b="1" dirty="0" smtClean="0">
                <a:solidFill>
                  <a:schemeClr val="bg1"/>
                </a:solidFill>
              </a:rPr>
              <a:t>The results of the multi-criteria analysis: in green color the best choices. </a:t>
            </a:r>
            <a:endParaRPr lang="en-US" b="1" dirty="0">
              <a:solidFill>
                <a:schemeClr val="bg1"/>
              </a:solidFill>
            </a:endParaRPr>
          </a:p>
        </p:txBody>
      </p:sp>
      <p:sp>
        <p:nvSpPr>
          <p:cNvPr id="8" name="14 Marcador de texto"/>
          <p:cNvSpPr>
            <a:spLocks noGrp="1"/>
          </p:cNvSpPr>
          <p:nvPr>
            <p:ph type="body" sz="quarter" idx="15"/>
          </p:nvPr>
        </p:nvSpPr>
        <p:spPr>
          <a:xfrm>
            <a:off x="180713" y="8656"/>
            <a:ext cx="9725287" cy="324000"/>
          </a:xfrm>
        </p:spPr>
        <p:txBody>
          <a:bodyPr/>
          <a:lstStyle/>
          <a:p>
            <a:r>
              <a:rPr lang="en-US" dirty="0" smtClean="0"/>
              <a:t>Integrated platform : URBAN ENERGY MODEL: PLANS : PROJECTS : EVALUATION</a:t>
            </a:r>
            <a:endParaRPr lang="en-US" dirty="0"/>
          </a:p>
        </p:txBody>
      </p:sp>
    </p:spTree>
    <p:extLst>
      <p:ext uri="{BB962C8B-B14F-4D97-AF65-F5344CB8AC3E}">
        <p14:creationId xmlns:p14="http://schemas.microsoft.com/office/powerpoint/2010/main" xmlns="" val="30627580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5"/>
          </p:nvPr>
        </p:nvSpPr>
        <p:spPr/>
        <p:txBody>
          <a:bodyPr/>
          <a:lstStyle/>
          <a:p>
            <a:r>
              <a:rPr lang="en-GB" dirty="0" smtClean="0"/>
              <a:t>Demonstration scenario: Manresa, SPAIN</a:t>
            </a:r>
            <a:endParaRPr lang="en-GB" dirty="0"/>
          </a:p>
        </p:txBody>
      </p:sp>
      <p:sp>
        <p:nvSpPr>
          <p:cNvPr id="5" name="CuadroTexto 4"/>
          <p:cNvSpPr txBox="1"/>
          <p:nvPr/>
        </p:nvSpPr>
        <p:spPr>
          <a:xfrm>
            <a:off x="187973" y="620688"/>
            <a:ext cx="6565228" cy="5355312"/>
          </a:xfrm>
          <a:prstGeom prst="rect">
            <a:avLst/>
          </a:prstGeom>
          <a:noFill/>
        </p:spPr>
        <p:txBody>
          <a:bodyPr wrap="square" rtlCol="0">
            <a:spAutoFit/>
          </a:bodyPr>
          <a:lstStyle/>
          <a:p>
            <a:pPr algn="just"/>
            <a:r>
              <a:rPr lang="en-GB" dirty="0">
                <a:latin typeface="Arial" pitchFamily="34" charset="0"/>
                <a:cs typeface="Arial" pitchFamily="34" charset="0"/>
              </a:rPr>
              <a:t>The </a:t>
            </a:r>
            <a:r>
              <a:rPr lang="en-GB" b="1" dirty="0">
                <a:latin typeface="Arial" pitchFamily="34" charset="0"/>
                <a:cs typeface="Arial" pitchFamily="34" charset="0"/>
              </a:rPr>
              <a:t>main goal </a:t>
            </a:r>
            <a:r>
              <a:rPr lang="en-GB" dirty="0" smtClean="0">
                <a:latin typeface="Arial" pitchFamily="34" charset="0"/>
                <a:cs typeface="Arial" pitchFamily="34" charset="0"/>
              </a:rPr>
              <a:t>of the </a:t>
            </a:r>
            <a:r>
              <a:rPr lang="en-GB" dirty="0">
                <a:latin typeface="Arial" pitchFamily="34" charset="0"/>
                <a:cs typeface="Arial" pitchFamily="34" charset="0"/>
              </a:rPr>
              <a:t>demonstration in the </a:t>
            </a:r>
            <a:r>
              <a:rPr lang="en-GB" b="1" dirty="0">
                <a:latin typeface="Arial" pitchFamily="34" charset="0"/>
                <a:cs typeface="Arial" pitchFamily="34" charset="0"/>
              </a:rPr>
              <a:t>Manresa</a:t>
            </a:r>
            <a:r>
              <a:rPr lang="en-GB" dirty="0">
                <a:latin typeface="Arial" pitchFamily="34" charset="0"/>
                <a:cs typeface="Arial" pitchFamily="34" charset="0"/>
              </a:rPr>
              <a:t> case study is to assess </a:t>
            </a:r>
            <a:r>
              <a:rPr lang="en-GB" dirty="0" smtClean="0">
                <a:latin typeface="Arial" pitchFamily="34" charset="0"/>
                <a:cs typeface="Arial" pitchFamily="34" charset="0"/>
              </a:rPr>
              <a:t>the effectiveness of the measures to refurbish buildings in two neighbourhoods.  </a:t>
            </a:r>
          </a:p>
          <a:p>
            <a:pPr algn="just"/>
            <a:endParaRPr lang="en-US" dirty="0">
              <a:latin typeface="Arial" pitchFamily="34" charset="0"/>
              <a:cs typeface="Arial" pitchFamily="34" charset="0"/>
            </a:endParaRPr>
          </a:p>
          <a:p>
            <a:pPr algn="just"/>
            <a:r>
              <a:rPr lang="en-US" dirty="0">
                <a:latin typeface="Arial" pitchFamily="34" charset="0"/>
                <a:cs typeface="Arial" pitchFamily="34" charset="0"/>
              </a:rPr>
              <a:t>The users (</a:t>
            </a:r>
            <a:r>
              <a:rPr lang="en-US" b="1" dirty="0">
                <a:latin typeface="Arial" pitchFamily="34" charset="0"/>
                <a:cs typeface="Arial" pitchFamily="34" charset="0"/>
              </a:rPr>
              <a:t>Architect, Industrial Engineer, Engineer, Urban </a:t>
            </a:r>
            <a:r>
              <a:rPr lang="en-US" b="1" dirty="0" smtClean="0">
                <a:latin typeface="Arial" pitchFamily="34" charset="0"/>
                <a:cs typeface="Arial" pitchFamily="34" charset="0"/>
              </a:rPr>
              <a:t>Planne</a:t>
            </a:r>
            <a:r>
              <a:rPr lang="en-US" dirty="0" smtClean="0">
                <a:latin typeface="Arial" pitchFamily="34" charset="0"/>
                <a:cs typeface="Arial" pitchFamily="34" charset="0"/>
              </a:rPr>
              <a:t>r) evaluate the </a:t>
            </a:r>
            <a:r>
              <a:rPr lang="en-US" dirty="0">
                <a:latin typeface="Arial" pitchFamily="34" charset="0"/>
                <a:cs typeface="Arial" pitchFamily="34" charset="0"/>
              </a:rPr>
              <a:t>impact of the energy efficiency on the building </a:t>
            </a:r>
            <a:r>
              <a:rPr lang="en-US" dirty="0" smtClean="0">
                <a:latin typeface="Arial" pitchFamily="34" charset="0"/>
                <a:cs typeface="Arial" pitchFamily="34" charset="0"/>
              </a:rPr>
              <a:t>by using </a:t>
            </a:r>
            <a:r>
              <a:rPr lang="en-US" dirty="0">
                <a:latin typeface="Arial" pitchFamily="34" charset="0"/>
                <a:cs typeface="Arial" pitchFamily="34" charset="0"/>
              </a:rPr>
              <a:t>the URSOS simulating software tool integrated </a:t>
            </a:r>
            <a:r>
              <a:rPr lang="en-US" dirty="0" smtClean="0">
                <a:latin typeface="Arial" pitchFamily="34" charset="0"/>
                <a:cs typeface="Arial" pitchFamily="34" charset="0"/>
              </a:rPr>
              <a:t>in the </a:t>
            </a:r>
            <a:r>
              <a:rPr lang="en-US" dirty="0">
                <a:latin typeface="Arial" pitchFamily="34" charset="0"/>
                <a:cs typeface="Arial" pitchFamily="34" charset="0"/>
              </a:rPr>
              <a:t>platform. </a:t>
            </a:r>
            <a:endParaRPr lang="en-US" dirty="0" smtClean="0">
              <a:latin typeface="Arial" pitchFamily="34" charset="0"/>
              <a:cs typeface="Arial" pitchFamily="34" charset="0"/>
            </a:endParaRPr>
          </a:p>
          <a:p>
            <a:pPr algn="just"/>
            <a:r>
              <a:rPr lang="es-ES" dirty="0" smtClean="0">
                <a:latin typeface="Arial" pitchFamily="34" charset="0"/>
                <a:cs typeface="Arial" pitchFamily="34" charset="0"/>
              </a:rPr>
              <a:t> </a:t>
            </a:r>
            <a:endParaRPr lang="en-GB" dirty="0" smtClean="0">
              <a:latin typeface="Arial" pitchFamily="34" charset="0"/>
              <a:cs typeface="Arial" pitchFamily="34" charset="0"/>
            </a:endParaRPr>
          </a:p>
          <a:p>
            <a:pPr algn="just"/>
            <a:r>
              <a:rPr lang="en-GB" b="1" dirty="0" smtClean="0">
                <a:latin typeface="Arial" pitchFamily="34" charset="0"/>
                <a:cs typeface="Arial" pitchFamily="34" charset="0"/>
              </a:rPr>
              <a:t>Data sources</a:t>
            </a:r>
            <a:r>
              <a:rPr lang="en-GB" dirty="0" smtClean="0">
                <a:latin typeface="Arial" pitchFamily="34" charset="0"/>
                <a:cs typeface="Arial" pitchFamily="34" charset="0"/>
              </a:rPr>
              <a:t>: Cadastre, census, socio-economic, building typologies(u-values, windows properties, systems…)</a:t>
            </a:r>
          </a:p>
          <a:p>
            <a:pPr algn="just"/>
            <a:r>
              <a:rPr lang="en-GB" dirty="0" smtClean="0">
                <a:latin typeface="Arial" pitchFamily="34" charset="0"/>
                <a:cs typeface="Arial" pitchFamily="34" charset="0"/>
              </a:rPr>
              <a:t> </a:t>
            </a:r>
            <a:endParaRPr lang="en-GB" dirty="0">
              <a:latin typeface="Arial" pitchFamily="34" charset="0"/>
              <a:cs typeface="Arial" pitchFamily="34" charset="0"/>
            </a:endParaRPr>
          </a:p>
          <a:p>
            <a:pPr algn="just"/>
            <a:r>
              <a:rPr lang="en-GB" dirty="0">
                <a:latin typeface="Arial" pitchFamily="34" charset="0"/>
                <a:cs typeface="Arial" pitchFamily="34" charset="0"/>
              </a:rPr>
              <a:t>Three different projects </a:t>
            </a:r>
            <a:r>
              <a:rPr lang="en-GB" dirty="0" smtClean="0">
                <a:latin typeface="Arial" pitchFamily="34" charset="0"/>
                <a:cs typeface="Arial" pitchFamily="34" charset="0"/>
              </a:rPr>
              <a:t>were assessed:</a:t>
            </a:r>
          </a:p>
          <a:p>
            <a:pPr algn="just"/>
            <a:endParaRPr lang="en-GB" dirty="0">
              <a:latin typeface="Arial" pitchFamily="34" charset="0"/>
              <a:cs typeface="Arial" pitchFamily="34" charset="0"/>
            </a:endParaRPr>
          </a:p>
          <a:p>
            <a:pPr marL="285750" indent="-285750" algn="just">
              <a:buFont typeface="Arial" panose="020B0604020202020204" pitchFamily="34" charset="0"/>
              <a:buChar char="•"/>
            </a:pPr>
            <a:r>
              <a:rPr lang="en-GB" dirty="0" smtClean="0">
                <a:latin typeface="Arial" pitchFamily="34" charset="0"/>
                <a:cs typeface="Arial" pitchFamily="34" charset="0"/>
              </a:rPr>
              <a:t>Building envelope: upgrading windows</a:t>
            </a:r>
            <a:endParaRPr lang="en-GB" dirty="0">
              <a:latin typeface="Arial" pitchFamily="34" charset="0"/>
              <a:cs typeface="Arial" pitchFamily="34" charset="0"/>
              <a:sym typeface="Wingdings" panose="05000000000000000000" pitchFamily="2" charset="2"/>
            </a:endParaRPr>
          </a:p>
          <a:p>
            <a:pPr marL="285750" indent="-285750" algn="just">
              <a:buFont typeface="Arial" panose="020B0604020202020204" pitchFamily="34" charset="0"/>
              <a:buChar char="•"/>
            </a:pPr>
            <a:r>
              <a:rPr lang="en-GB" dirty="0" smtClean="0">
                <a:latin typeface="Arial" pitchFamily="34" charset="0"/>
                <a:cs typeface="Arial" pitchFamily="34" charset="0"/>
                <a:sym typeface="Wingdings" panose="05000000000000000000" pitchFamily="2" charset="2"/>
              </a:rPr>
              <a:t>Heating system improvement: acquiring new high efficient boilers</a:t>
            </a:r>
          </a:p>
          <a:p>
            <a:pPr marL="285750" indent="-285750" algn="just">
              <a:buFont typeface="Arial" panose="020B0604020202020204" pitchFamily="34" charset="0"/>
              <a:buChar char="•"/>
            </a:pPr>
            <a:r>
              <a:rPr lang="en-GB" dirty="0" smtClean="0">
                <a:latin typeface="Arial" pitchFamily="34" charset="0"/>
                <a:cs typeface="Arial" pitchFamily="34" charset="0"/>
                <a:sym typeface="Wingdings" panose="05000000000000000000" pitchFamily="2" charset="2"/>
              </a:rPr>
              <a:t>Use of renewable energies: installing energy generation systems fed with renewable sources.</a:t>
            </a:r>
            <a:endParaRPr lang="en-GB" dirty="0">
              <a:latin typeface="Arial" pitchFamily="34" charset="0"/>
              <a:cs typeface="Arial" pitchFamily="34" charset="0"/>
            </a:endParaRPr>
          </a:p>
        </p:txBody>
      </p:sp>
      <p:pic>
        <p:nvPicPr>
          <p:cNvPr id="1025" name="2 Imagen" descr="Description: Description: Description: Description: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08179" y="507890"/>
            <a:ext cx="2765650" cy="205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4 Imagen" descr="Description: Description: Description: Description: 3.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123"/>
          <a:stretch/>
        </p:blipFill>
        <p:spPr bwMode="auto">
          <a:xfrm>
            <a:off x="6897216" y="2616807"/>
            <a:ext cx="2764498" cy="2056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6 Marcador de texto"/>
          <p:cNvSpPr>
            <a:spLocks noGrp="1"/>
          </p:cNvSpPr>
          <p:nvPr>
            <p:ph type="body" sz="quarter" idx="16"/>
          </p:nvPr>
        </p:nvSpPr>
        <p:spPr>
          <a:xfrm>
            <a:off x="-39555" y="6552953"/>
            <a:ext cx="9957593" cy="414387"/>
          </a:xfrm>
        </p:spPr>
        <p:txBody>
          <a:bodyPr/>
          <a:lstStyle/>
          <a:p>
            <a:pPr algn="r"/>
            <a:r>
              <a:rPr lang="en-US" dirty="0" smtClean="0"/>
              <a:t>Smart City Expo World Congress, Barcelona, 18-20 November 2014</a:t>
            </a:r>
            <a:endParaRPr lang="en-US" dirty="0"/>
          </a:p>
        </p:txBody>
      </p:sp>
      <p:pic>
        <p:nvPicPr>
          <p:cNvPr id="7" name="Imagen 6"/>
          <p:cNvPicPr>
            <a:picLocks noChangeAspect="1"/>
          </p:cNvPicPr>
          <p:nvPr/>
        </p:nvPicPr>
        <p:blipFill rotWithShape="1">
          <a:blip r:embed="rId4" cstate="print"/>
          <a:srcRect l="2751" t="16237" r="3340" b="4671"/>
          <a:stretch/>
        </p:blipFill>
        <p:spPr>
          <a:xfrm>
            <a:off x="6897216" y="4725144"/>
            <a:ext cx="2764498" cy="1789874"/>
          </a:xfrm>
          <a:prstGeom prst="rect">
            <a:avLst/>
          </a:prstGeom>
        </p:spPr>
      </p:pic>
    </p:spTree>
    <p:extLst>
      <p:ext uri="{BB962C8B-B14F-4D97-AF65-F5344CB8AC3E}">
        <p14:creationId xmlns:p14="http://schemas.microsoft.com/office/powerpoint/2010/main" xmlns="" val="2677032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harbor3.png"/>
          <p:cNvPicPr>
            <a:picLocks noChangeAspect="1"/>
          </p:cNvPicPr>
          <p:nvPr/>
        </p:nvPicPr>
        <p:blipFill>
          <a:blip r:embed="rId3" cstate="print"/>
          <a:stretch>
            <a:fillRect/>
          </a:stretch>
        </p:blipFill>
        <p:spPr>
          <a:xfrm>
            <a:off x="3944891" y="5483178"/>
            <a:ext cx="2088232" cy="1374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Imagen" descr="harbor1.png"/>
          <p:cNvPicPr>
            <a:picLocks noChangeAspect="1"/>
          </p:cNvPicPr>
          <p:nvPr/>
        </p:nvPicPr>
        <p:blipFill>
          <a:blip r:embed="rId4" cstate="print"/>
          <a:stretch>
            <a:fillRect/>
          </a:stretch>
        </p:blipFill>
        <p:spPr>
          <a:xfrm>
            <a:off x="3800872" y="72008"/>
            <a:ext cx="2131942" cy="1340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5 Conector angular"/>
          <p:cNvCxnSpPr/>
          <p:nvPr/>
        </p:nvCxnSpPr>
        <p:spPr>
          <a:xfrm rot="5400000" flipH="1" flipV="1">
            <a:off x="3026572" y="4809332"/>
            <a:ext cx="455613" cy="158750"/>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6 Conector angular"/>
          <p:cNvCxnSpPr/>
          <p:nvPr/>
        </p:nvCxnSpPr>
        <p:spPr>
          <a:xfrm rot="5400000" flipH="1" flipV="1">
            <a:off x="2212976" y="4787901"/>
            <a:ext cx="527050" cy="130176"/>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7 Conector angular"/>
          <p:cNvCxnSpPr/>
          <p:nvPr/>
        </p:nvCxnSpPr>
        <p:spPr>
          <a:xfrm rot="16200000" flipV="1">
            <a:off x="5776913" y="4594228"/>
            <a:ext cx="584200" cy="431800"/>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8 Conector angular"/>
          <p:cNvCxnSpPr/>
          <p:nvPr/>
        </p:nvCxnSpPr>
        <p:spPr>
          <a:xfrm rot="5400000" flipH="1" flipV="1">
            <a:off x="4967291" y="4719638"/>
            <a:ext cx="511175" cy="107950"/>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9 Conector angular"/>
          <p:cNvCxnSpPr/>
          <p:nvPr/>
        </p:nvCxnSpPr>
        <p:spPr>
          <a:xfrm rot="5400000" flipH="1" flipV="1">
            <a:off x="3886200" y="4719638"/>
            <a:ext cx="476250" cy="215900"/>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10 Conector angular"/>
          <p:cNvCxnSpPr/>
          <p:nvPr/>
        </p:nvCxnSpPr>
        <p:spPr>
          <a:xfrm rot="5400000" flipH="1" flipV="1">
            <a:off x="2662238" y="4719638"/>
            <a:ext cx="368300" cy="107950"/>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11 Conector angular"/>
          <p:cNvCxnSpPr/>
          <p:nvPr/>
        </p:nvCxnSpPr>
        <p:spPr>
          <a:xfrm rot="16200000" flipV="1">
            <a:off x="6731005" y="4862520"/>
            <a:ext cx="620713" cy="217487"/>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12 Conector angular"/>
          <p:cNvCxnSpPr/>
          <p:nvPr/>
        </p:nvCxnSpPr>
        <p:spPr>
          <a:xfrm rot="16200000" flipV="1">
            <a:off x="3364706" y="4845848"/>
            <a:ext cx="603250" cy="90487"/>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13 Conector angular"/>
          <p:cNvCxnSpPr/>
          <p:nvPr/>
        </p:nvCxnSpPr>
        <p:spPr>
          <a:xfrm rot="5400000" flipH="1" flipV="1">
            <a:off x="4102104" y="4881567"/>
            <a:ext cx="531813" cy="90487"/>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14 Conector angular"/>
          <p:cNvCxnSpPr/>
          <p:nvPr/>
        </p:nvCxnSpPr>
        <p:spPr>
          <a:xfrm rot="5400000" flipH="1" flipV="1">
            <a:off x="4588669" y="4839494"/>
            <a:ext cx="577850" cy="77788"/>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15 Conector angular"/>
          <p:cNvCxnSpPr/>
          <p:nvPr/>
        </p:nvCxnSpPr>
        <p:spPr>
          <a:xfrm rot="16200000" flipV="1">
            <a:off x="5172076" y="4838707"/>
            <a:ext cx="577850" cy="79375"/>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16 Conector angular"/>
          <p:cNvCxnSpPr/>
          <p:nvPr/>
        </p:nvCxnSpPr>
        <p:spPr>
          <a:xfrm rot="16200000" flipV="1">
            <a:off x="5614991" y="4827588"/>
            <a:ext cx="557213" cy="223838"/>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17 Conector angular"/>
          <p:cNvCxnSpPr/>
          <p:nvPr/>
        </p:nvCxnSpPr>
        <p:spPr>
          <a:xfrm rot="16200000" flipV="1">
            <a:off x="6219032" y="4871248"/>
            <a:ext cx="628650" cy="65087"/>
          </a:xfrm>
          <a:prstGeom prst="bentConnector3">
            <a:avLst>
              <a:gd name="adj1" fmla="val 50000"/>
            </a:avLst>
          </a:prstGeom>
          <a:ln w="1905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9" name="119 Grupo"/>
          <p:cNvGrpSpPr>
            <a:grpSpLocks/>
          </p:cNvGrpSpPr>
          <p:nvPr/>
        </p:nvGrpSpPr>
        <p:grpSpPr bwMode="auto">
          <a:xfrm>
            <a:off x="2289175" y="4941888"/>
            <a:ext cx="5113338" cy="1079500"/>
            <a:chOff x="1187624" y="5445224"/>
            <a:chExt cx="5112568" cy="1080120"/>
          </a:xfrm>
        </p:grpSpPr>
        <p:sp>
          <p:nvSpPr>
            <p:cNvPr id="20" name="19 Elipse"/>
            <p:cNvSpPr/>
            <p:nvPr/>
          </p:nvSpPr>
          <p:spPr>
            <a:xfrm>
              <a:off x="5868457" y="5769260"/>
              <a:ext cx="431735" cy="432048"/>
            </a:xfrm>
            <a:prstGeom prst="ellipse">
              <a:avLst/>
            </a:prstGeom>
            <a:solidFill>
              <a:schemeClr val="bg1"/>
            </a:solidFill>
            <a:ln w="12700">
              <a:solidFill>
                <a:schemeClr val="accent5">
                  <a:lumMod val="50000"/>
                </a:schemeClr>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s-ES" sz="1050" b="1" dirty="0">
                <a:solidFill>
                  <a:prstClr val="black"/>
                </a:solidFill>
              </a:endParaRPr>
            </a:p>
          </p:txBody>
        </p:sp>
        <p:sp>
          <p:nvSpPr>
            <p:cNvPr id="21" name="20 Elipse"/>
            <p:cNvSpPr/>
            <p:nvPr/>
          </p:nvSpPr>
          <p:spPr>
            <a:xfrm>
              <a:off x="1187624" y="5445224"/>
              <a:ext cx="1079337" cy="1080120"/>
            </a:xfrm>
            <a:prstGeom prst="ellipse">
              <a:avLst/>
            </a:prstGeom>
            <a:solidFill>
              <a:schemeClr val="bg1"/>
            </a:solidFill>
            <a:ln w="12700">
              <a:solidFill>
                <a:schemeClr val="accent5">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prstClr val="black"/>
                  </a:solidFill>
                </a:rPr>
                <a:t>Building repositories</a:t>
              </a:r>
            </a:p>
          </p:txBody>
        </p:sp>
        <p:sp>
          <p:nvSpPr>
            <p:cNvPr id="22" name="21 Elipse"/>
            <p:cNvSpPr/>
            <p:nvPr/>
          </p:nvSpPr>
          <p:spPr>
            <a:xfrm>
              <a:off x="2519336" y="5553236"/>
              <a:ext cx="865057" cy="864096"/>
            </a:xfrm>
            <a:prstGeom prst="ellipse">
              <a:avLst/>
            </a:prstGeom>
            <a:solidFill>
              <a:schemeClr val="bg1"/>
            </a:solidFill>
            <a:ln w="12700">
              <a:solidFill>
                <a:schemeClr val="accent5">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prstClr val="black"/>
                  </a:solidFill>
                </a:rPr>
                <a:t>Energy</a:t>
              </a:r>
              <a:r>
                <a:rPr lang="es-ES" sz="1200" b="1" dirty="0">
                  <a:solidFill>
                    <a:prstClr val="black"/>
                  </a:solidFill>
                </a:rPr>
                <a:t> data</a:t>
              </a:r>
            </a:p>
          </p:txBody>
        </p:sp>
        <p:sp>
          <p:nvSpPr>
            <p:cNvPr id="23" name="22 Elipse"/>
            <p:cNvSpPr/>
            <p:nvPr/>
          </p:nvSpPr>
          <p:spPr>
            <a:xfrm>
              <a:off x="3563754" y="5516702"/>
              <a:ext cx="1007910" cy="1008642"/>
            </a:xfrm>
            <a:prstGeom prst="ellipse">
              <a:avLst/>
            </a:prstGeom>
            <a:solidFill>
              <a:schemeClr val="bg1"/>
            </a:solidFill>
            <a:ln w="12700">
              <a:solidFill>
                <a:schemeClr val="accent5">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1200" b="1" dirty="0">
                  <a:solidFill>
                    <a:prstClr val="black"/>
                  </a:solidFill>
                </a:rPr>
                <a:t>Environmental</a:t>
              </a:r>
              <a:endParaRPr lang="es-ES" sz="1200" b="1" dirty="0">
                <a:solidFill>
                  <a:prstClr val="black"/>
                </a:solidFill>
              </a:endParaRPr>
            </a:p>
            <a:p>
              <a:pPr algn="ctr">
                <a:defRPr/>
              </a:pPr>
              <a:r>
                <a:rPr lang="es-ES" sz="1200" b="1" dirty="0">
                  <a:solidFill>
                    <a:prstClr val="black"/>
                  </a:solidFill>
                </a:rPr>
                <a:t>data</a:t>
              </a:r>
            </a:p>
          </p:txBody>
        </p:sp>
        <p:sp>
          <p:nvSpPr>
            <p:cNvPr id="24" name="23 Elipse"/>
            <p:cNvSpPr/>
            <p:nvPr/>
          </p:nvSpPr>
          <p:spPr>
            <a:xfrm>
              <a:off x="4824039" y="5589769"/>
              <a:ext cx="792043" cy="791029"/>
            </a:xfrm>
            <a:prstGeom prst="ellipse">
              <a:avLst/>
            </a:prstGeom>
            <a:solidFill>
              <a:schemeClr val="bg1"/>
            </a:solidFill>
            <a:ln w="12700">
              <a:solidFill>
                <a:schemeClr val="accent5">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sz="1200" b="1" dirty="0">
                  <a:solidFill>
                    <a:prstClr val="black"/>
                  </a:solidFill>
                </a:rPr>
                <a:t>Economic</a:t>
              </a:r>
              <a:endParaRPr lang="es-ES" sz="1200" b="1" dirty="0">
                <a:solidFill>
                  <a:prstClr val="black"/>
                </a:solidFill>
              </a:endParaRPr>
            </a:p>
            <a:p>
              <a:pPr algn="ctr">
                <a:defRPr/>
              </a:pPr>
              <a:r>
                <a:rPr lang="es-ES" sz="1200" b="1" dirty="0">
                  <a:solidFill>
                    <a:prstClr val="black"/>
                  </a:solidFill>
                </a:rPr>
                <a:t>data</a:t>
              </a:r>
            </a:p>
          </p:txBody>
        </p:sp>
      </p:grpSp>
      <p:grpSp>
        <p:nvGrpSpPr>
          <p:cNvPr id="25" name="143 Grupo"/>
          <p:cNvGrpSpPr>
            <a:grpSpLocks/>
          </p:cNvGrpSpPr>
          <p:nvPr/>
        </p:nvGrpSpPr>
        <p:grpSpPr bwMode="auto">
          <a:xfrm>
            <a:off x="1784349" y="549278"/>
            <a:ext cx="2592389" cy="6043613"/>
            <a:chOff x="1403648" y="548680"/>
            <a:chExt cx="2592288" cy="6044679"/>
          </a:xfrm>
        </p:grpSpPr>
        <p:sp>
          <p:nvSpPr>
            <p:cNvPr id="26" name="25 Rectángulo"/>
            <p:cNvSpPr/>
            <p:nvPr/>
          </p:nvSpPr>
          <p:spPr>
            <a:xfrm rot="5400000">
              <a:off x="2411649" y="5229695"/>
              <a:ext cx="215938" cy="223193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27" name="26 Rectángulo"/>
            <p:cNvSpPr/>
            <p:nvPr/>
          </p:nvSpPr>
          <p:spPr>
            <a:xfrm>
              <a:off x="1403648" y="548680"/>
              <a:ext cx="215892" cy="583191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28" name="27 Triángulo isósceles"/>
            <p:cNvSpPr/>
            <p:nvPr/>
          </p:nvSpPr>
          <p:spPr>
            <a:xfrm rot="5400000">
              <a:off x="3529968" y="6127392"/>
              <a:ext cx="500151" cy="431783"/>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29" name="28 Rectángulo"/>
            <p:cNvSpPr/>
            <p:nvPr/>
          </p:nvSpPr>
          <p:spPr>
            <a:xfrm rot="5400000">
              <a:off x="2537850" y="-549010"/>
              <a:ext cx="215938" cy="24113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grpSp>
      <p:sp>
        <p:nvSpPr>
          <p:cNvPr id="30" name="29 Rectángulo"/>
          <p:cNvSpPr/>
          <p:nvPr/>
        </p:nvSpPr>
        <p:spPr>
          <a:xfrm rot="5400000">
            <a:off x="6537325" y="5084766"/>
            <a:ext cx="215900" cy="25209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31" name="30 Rectángulo"/>
          <p:cNvSpPr/>
          <p:nvPr/>
        </p:nvSpPr>
        <p:spPr>
          <a:xfrm>
            <a:off x="7689850" y="549275"/>
            <a:ext cx="215900" cy="58308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32" name="31 Triángulo isósceles"/>
          <p:cNvSpPr/>
          <p:nvPr/>
        </p:nvSpPr>
        <p:spPr>
          <a:xfrm rot="16200000">
            <a:off x="5711032" y="438947"/>
            <a:ext cx="500062" cy="4318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33" name="32 Rectángulo"/>
          <p:cNvSpPr/>
          <p:nvPr/>
        </p:nvSpPr>
        <p:spPr>
          <a:xfrm rot="5400000">
            <a:off x="6897688" y="-242888"/>
            <a:ext cx="215900" cy="180022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34" name="33 Rectángulo redondeado"/>
          <p:cNvSpPr/>
          <p:nvPr/>
        </p:nvSpPr>
        <p:spPr>
          <a:xfrm>
            <a:off x="2289175" y="1557338"/>
            <a:ext cx="5113338" cy="2519362"/>
          </a:xfrm>
          <a:prstGeom prst="roundRect">
            <a:avLst>
              <a:gd name="adj" fmla="val 11988"/>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s-ES" sz="1400" b="1" dirty="0" err="1">
                <a:solidFill>
                  <a:srgbClr val="EEECE1">
                    <a:lumMod val="25000"/>
                  </a:srgbClr>
                </a:solidFill>
                <a:cs typeface="Arial" pitchFamily="34" charset="0"/>
              </a:rPr>
              <a:t>Enabling</a:t>
            </a:r>
            <a:r>
              <a:rPr lang="es-ES" sz="1400" b="1" dirty="0">
                <a:solidFill>
                  <a:srgbClr val="EEECE1">
                    <a:lumMod val="25000"/>
                  </a:srgbClr>
                </a:solidFill>
                <a:cs typeface="Arial" pitchFamily="34" charset="0"/>
              </a:rPr>
              <a:t> </a:t>
            </a:r>
            <a:r>
              <a:rPr lang="es-ES" sz="1400" b="1" dirty="0" err="1">
                <a:solidFill>
                  <a:srgbClr val="EEECE1">
                    <a:lumMod val="25000"/>
                  </a:srgbClr>
                </a:solidFill>
                <a:cs typeface="Arial" pitchFamily="34" charset="0"/>
              </a:rPr>
              <a:t>scenarios</a:t>
            </a:r>
            <a:r>
              <a:rPr lang="es-ES" sz="1400" b="1" dirty="0">
                <a:solidFill>
                  <a:srgbClr val="EEECE1">
                    <a:lumMod val="25000"/>
                  </a:srgbClr>
                </a:solidFill>
                <a:cs typeface="Arial" pitchFamily="34" charset="0"/>
              </a:rPr>
              <a:t> </a:t>
            </a:r>
            <a:r>
              <a:rPr lang="es-ES" sz="1400" b="1" dirty="0" err="1">
                <a:solidFill>
                  <a:srgbClr val="EEECE1">
                    <a:lumMod val="25000"/>
                  </a:srgbClr>
                </a:solidFill>
                <a:cs typeface="Arial" pitchFamily="34" charset="0"/>
              </a:rPr>
              <a:t>for</a:t>
            </a:r>
            <a:r>
              <a:rPr lang="es-ES" sz="1400" b="1" dirty="0">
                <a:solidFill>
                  <a:srgbClr val="EEECE1">
                    <a:lumMod val="25000"/>
                  </a:srgbClr>
                </a:solidFill>
                <a:cs typeface="Arial" pitchFamily="34" charset="0"/>
              </a:rPr>
              <a:t> </a:t>
            </a:r>
            <a:r>
              <a:rPr lang="es-ES" sz="1400" b="1" dirty="0" err="1">
                <a:solidFill>
                  <a:srgbClr val="EEECE1">
                    <a:lumMod val="25000"/>
                  </a:srgbClr>
                </a:solidFill>
                <a:cs typeface="Arial" pitchFamily="34" charset="0"/>
              </a:rPr>
              <a:t>stakeholders</a:t>
            </a:r>
            <a:endParaRPr lang="es-ES" sz="1400" b="1" dirty="0">
              <a:solidFill>
                <a:srgbClr val="EEECE1">
                  <a:lumMod val="25000"/>
                </a:srgbClr>
              </a:solidFill>
              <a:cs typeface="Arial" pitchFamily="34" charset="0"/>
            </a:endParaRPr>
          </a:p>
        </p:txBody>
      </p:sp>
      <p:grpSp>
        <p:nvGrpSpPr>
          <p:cNvPr id="35" name="92 Grupo"/>
          <p:cNvGrpSpPr/>
          <p:nvPr/>
        </p:nvGrpSpPr>
        <p:grpSpPr>
          <a:xfrm>
            <a:off x="2577753" y="2564588"/>
            <a:ext cx="4535488" cy="360363"/>
            <a:chOff x="2196752" y="2348482"/>
            <a:chExt cx="4535488" cy="360363"/>
          </a:xfrm>
          <a:solidFill>
            <a:schemeClr val="bg1"/>
          </a:solidFill>
        </p:grpSpPr>
        <p:sp>
          <p:nvSpPr>
            <p:cNvPr id="36" name="35 Flecha abajo"/>
            <p:cNvSpPr/>
            <p:nvPr/>
          </p:nvSpPr>
          <p:spPr>
            <a:xfrm rot="10800000">
              <a:off x="2196752" y="2348482"/>
              <a:ext cx="287338" cy="360363"/>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37" name="36 Flecha abajo"/>
            <p:cNvSpPr/>
            <p:nvPr/>
          </p:nvSpPr>
          <p:spPr>
            <a:xfrm rot="10800000">
              <a:off x="3046065" y="2348482"/>
              <a:ext cx="287337" cy="360363"/>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38" name="37 Flecha abajo"/>
            <p:cNvSpPr/>
            <p:nvPr/>
          </p:nvSpPr>
          <p:spPr>
            <a:xfrm rot="10800000">
              <a:off x="3895377" y="2348482"/>
              <a:ext cx="287338" cy="360363"/>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39" name="38 Flecha abajo"/>
            <p:cNvSpPr/>
            <p:nvPr/>
          </p:nvSpPr>
          <p:spPr>
            <a:xfrm rot="10800000">
              <a:off x="4744690" y="2348482"/>
              <a:ext cx="288925" cy="360363"/>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40" name="39 Flecha abajo"/>
            <p:cNvSpPr/>
            <p:nvPr/>
          </p:nvSpPr>
          <p:spPr>
            <a:xfrm rot="10800000">
              <a:off x="5595590" y="2348482"/>
              <a:ext cx="287337" cy="360363"/>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41" name="40 Flecha abajo"/>
            <p:cNvSpPr/>
            <p:nvPr/>
          </p:nvSpPr>
          <p:spPr>
            <a:xfrm rot="10800000">
              <a:off x="6444902" y="2348482"/>
              <a:ext cx="287338" cy="360363"/>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grpSp>
      <p:grpSp>
        <p:nvGrpSpPr>
          <p:cNvPr id="42" name="93 Grupo"/>
          <p:cNvGrpSpPr/>
          <p:nvPr/>
        </p:nvGrpSpPr>
        <p:grpSpPr>
          <a:xfrm>
            <a:off x="2577753" y="1988542"/>
            <a:ext cx="4535488" cy="360362"/>
            <a:chOff x="2123727" y="1556320"/>
            <a:chExt cx="4535488" cy="360362"/>
          </a:xfrm>
          <a:solidFill>
            <a:schemeClr val="bg1"/>
          </a:solidFill>
        </p:grpSpPr>
        <p:sp>
          <p:nvSpPr>
            <p:cNvPr id="43" name="42 Flecha abajo"/>
            <p:cNvSpPr/>
            <p:nvPr/>
          </p:nvSpPr>
          <p:spPr>
            <a:xfrm rot="10800000">
              <a:off x="2123727" y="1556320"/>
              <a:ext cx="287338" cy="360362"/>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44" name="43 Flecha abajo"/>
            <p:cNvSpPr/>
            <p:nvPr/>
          </p:nvSpPr>
          <p:spPr>
            <a:xfrm rot="10800000">
              <a:off x="2973040" y="1556320"/>
              <a:ext cx="287337" cy="360362"/>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45" name="44 Flecha abajo"/>
            <p:cNvSpPr/>
            <p:nvPr/>
          </p:nvSpPr>
          <p:spPr>
            <a:xfrm rot="10800000">
              <a:off x="3822352" y="1556320"/>
              <a:ext cx="287338" cy="360362"/>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46" name="45 Flecha abajo"/>
            <p:cNvSpPr/>
            <p:nvPr/>
          </p:nvSpPr>
          <p:spPr>
            <a:xfrm rot="10800000">
              <a:off x="4671665" y="1556320"/>
              <a:ext cx="288925" cy="360362"/>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47" name="46 Flecha abajo"/>
            <p:cNvSpPr/>
            <p:nvPr/>
          </p:nvSpPr>
          <p:spPr>
            <a:xfrm rot="10800000">
              <a:off x="5522565" y="1556320"/>
              <a:ext cx="287337" cy="360362"/>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48" name="47 Flecha abajo"/>
            <p:cNvSpPr/>
            <p:nvPr/>
          </p:nvSpPr>
          <p:spPr>
            <a:xfrm rot="10800000">
              <a:off x="6371877" y="1556320"/>
              <a:ext cx="287338" cy="360362"/>
            </a:xfrm>
            <a:prstGeom prst="downArrow">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grpSp>
      <p:sp>
        <p:nvSpPr>
          <p:cNvPr id="49" name="48 Rectángulo redondeado"/>
          <p:cNvSpPr/>
          <p:nvPr/>
        </p:nvSpPr>
        <p:spPr bwMode="auto">
          <a:xfrm>
            <a:off x="2433638" y="3429769"/>
            <a:ext cx="1151210" cy="504056"/>
          </a:xfrm>
          <a:prstGeom prst="roundRect">
            <a:avLst>
              <a:gd name="adj" fmla="val 33785"/>
            </a:avLst>
          </a:prstGeom>
          <a:solidFill>
            <a:schemeClr val="bg2">
              <a:lumMod val="75000"/>
            </a:schemeClr>
          </a:solidFill>
          <a:ln w="12700">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100" b="1" dirty="0">
                <a:solidFill>
                  <a:srgbClr val="EEECE1">
                    <a:lumMod val="10000"/>
                  </a:srgbClr>
                </a:solidFill>
              </a:rPr>
              <a:t>Building stock energy </a:t>
            </a:r>
            <a:r>
              <a:rPr lang="en-US" sz="1100" b="1" dirty="0" err="1">
                <a:solidFill>
                  <a:srgbClr val="EEECE1">
                    <a:lumMod val="10000"/>
                  </a:srgbClr>
                </a:solidFill>
              </a:rPr>
              <a:t>modelling</a:t>
            </a:r>
            <a:r>
              <a:rPr lang="en-US" sz="1100" b="1" dirty="0">
                <a:solidFill>
                  <a:srgbClr val="EEECE1">
                    <a:lumMod val="10000"/>
                  </a:srgbClr>
                </a:solidFill>
              </a:rPr>
              <a:t> tool</a:t>
            </a:r>
          </a:p>
        </p:txBody>
      </p:sp>
      <p:sp>
        <p:nvSpPr>
          <p:cNvPr id="50" name="49 Rectángulo redondeado"/>
          <p:cNvSpPr/>
          <p:nvPr/>
        </p:nvSpPr>
        <p:spPr bwMode="auto">
          <a:xfrm>
            <a:off x="3747025" y="3429769"/>
            <a:ext cx="1205979" cy="504056"/>
          </a:xfrm>
          <a:prstGeom prst="roundRect">
            <a:avLst>
              <a:gd name="adj" fmla="val 33785"/>
            </a:avLst>
          </a:prstGeom>
          <a:solidFill>
            <a:schemeClr val="bg2">
              <a:lumMod val="75000"/>
            </a:schemeClr>
          </a:solidFill>
          <a:ln w="12700">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100" b="1" dirty="0">
                <a:solidFill>
                  <a:srgbClr val="EEECE1">
                    <a:lumMod val="10000"/>
                  </a:srgbClr>
                </a:solidFill>
              </a:rPr>
              <a:t>Advanced energy information analysis</a:t>
            </a:r>
            <a:r>
              <a:rPr lang="es-ES" sz="1100" b="1" dirty="0">
                <a:solidFill>
                  <a:srgbClr val="EEECE1">
                    <a:lumMod val="10000"/>
                  </a:srgbClr>
                </a:solidFill>
              </a:rPr>
              <a:t> </a:t>
            </a:r>
            <a:r>
              <a:rPr lang="es-ES" sz="1100" b="1" dirty="0" err="1">
                <a:solidFill>
                  <a:srgbClr val="EEECE1">
                    <a:lumMod val="10000"/>
                  </a:srgbClr>
                </a:solidFill>
              </a:rPr>
              <a:t>tools</a:t>
            </a:r>
            <a:endParaRPr lang="es-ES" sz="1100" b="1" dirty="0">
              <a:solidFill>
                <a:srgbClr val="EEECE1">
                  <a:lumMod val="10000"/>
                </a:srgbClr>
              </a:solidFill>
            </a:endParaRPr>
          </a:p>
        </p:txBody>
      </p:sp>
      <p:sp>
        <p:nvSpPr>
          <p:cNvPr id="51" name="50 Rectángulo redondeado"/>
          <p:cNvSpPr/>
          <p:nvPr/>
        </p:nvSpPr>
        <p:spPr bwMode="auto">
          <a:xfrm>
            <a:off x="6392863" y="3429001"/>
            <a:ext cx="863600" cy="504825"/>
          </a:xfrm>
          <a:prstGeom prst="roundRect">
            <a:avLst>
              <a:gd name="adj" fmla="val 33785"/>
            </a:avLst>
          </a:prstGeom>
          <a:solidFill>
            <a:schemeClr val="bg2">
              <a:lumMod val="75000"/>
            </a:schemeClr>
          </a:solidFill>
          <a:ln w="12700">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s-ES" sz="1100" b="1" dirty="0" err="1">
                <a:solidFill>
                  <a:srgbClr val="EEECE1">
                    <a:lumMod val="10000"/>
                  </a:srgbClr>
                </a:solidFill>
              </a:rPr>
              <a:t>Interactive</a:t>
            </a:r>
            <a:r>
              <a:rPr lang="es-ES" sz="1100" b="1" dirty="0">
                <a:solidFill>
                  <a:srgbClr val="EEECE1">
                    <a:lumMod val="10000"/>
                  </a:srgbClr>
                </a:solidFill>
              </a:rPr>
              <a:t> </a:t>
            </a:r>
            <a:r>
              <a:rPr lang="es-ES" sz="1100" b="1" dirty="0" err="1">
                <a:solidFill>
                  <a:srgbClr val="EEECE1">
                    <a:lumMod val="10000"/>
                  </a:srgbClr>
                </a:solidFill>
              </a:rPr>
              <a:t>design</a:t>
            </a:r>
            <a:r>
              <a:rPr lang="es-ES" sz="1100" b="1" dirty="0">
                <a:solidFill>
                  <a:srgbClr val="EEECE1">
                    <a:lumMod val="10000"/>
                  </a:srgbClr>
                </a:solidFill>
              </a:rPr>
              <a:t> </a:t>
            </a:r>
            <a:r>
              <a:rPr lang="es-ES" sz="1100" b="1" dirty="0" err="1">
                <a:solidFill>
                  <a:srgbClr val="EEECE1">
                    <a:lumMod val="10000"/>
                  </a:srgbClr>
                </a:solidFill>
              </a:rPr>
              <a:t>tool</a:t>
            </a:r>
            <a:endParaRPr lang="es-ES" sz="1100" b="1" dirty="0">
              <a:solidFill>
                <a:srgbClr val="EEECE1">
                  <a:lumMod val="10000"/>
                </a:srgbClr>
              </a:solidFill>
            </a:endParaRPr>
          </a:p>
        </p:txBody>
      </p:sp>
      <p:sp>
        <p:nvSpPr>
          <p:cNvPr id="52" name="51 Rectángulo redondeado"/>
          <p:cNvSpPr/>
          <p:nvPr/>
        </p:nvSpPr>
        <p:spPr bwMode="auto">
          <a:xfrm>
            <a:off x="5106268" y="3429769"/>
            <a:ext cx="1142876" cy="504056"/>
          </a:xfrm>
          <a:prstGeom prst="roundRect">
            <a:avLst>
              <a:gd name="adj" fmla="val 33785"/>
            </a:avLst>
          </a:prstGeom>
          <a:solidFill>
            <a:schemeClr val="bg2">
              <a:lumMod val="75000"/>
            </a:schemeClr>
          </a:solidFill>
          <a:ln w="12700">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s-ES" sz="1100" b="1" dirty="0">
                <a:solidFill>
                  <a:srgbClr val="EEECE1">
                    <a:lumMod val="10000"/>
                  </a:srgbClr>
                </a:solidFill>
              </a:rPr>
              <a:t>Energy </a:t>
            </a:r>
            <a:r>
              <a:rPr lang="es-ES" sz="1100" b="1" dirty="0" err="1">
                <a:solidFill>
                  <a:srgbClr val="EEECE1">
                    <a:lumMod val="10000"/>
                  </a:srgbClr>
                </a:solidFill>
              </a:rPr>
              <a:t>simulation</a:t>
            </a:r>
            <a:r>
              <a:rPr lang="es-ES" sz="1100" b="1" dirty="0">
                <a:solidFill>
                  <a:srgbClr val="EEECE1">
                    <a:lumMod val="10000"/>
                  </a:srgbClr>
                </a:solidFill>
              </a:rPr>
              <a:t> and </a:t>
            </a:r>
            <a:r>
              <a:rPr lang="es-ES" sz="1100" b="1" dirty="0" err="1">
                <a:solidFill>
                  <a:srgbClr val="EEECE1">
                    <a:lumMod val="10000"/>
                  </a:srgbClr>
                </a:solidFill>
              </a:rPr>
              <a:t>trade</a:t>
            </a:r>
            <a:r>
              <a:rPr lang="es-ES" sz="1100" b="1" dirty="0">
                <a:solidFill>
                  <a:srgbClr val="EEECE1">
                    <a:lumMod val="10000"/>
                  </a:srgbClr>
                </a:solidFill>
              </a:rPr>
              <a:t>-off </a:t>
            </a:r>
            <a:r>
              <a:rPr lang="es-ES" sz="1100" b="1" dirty="0" err="1">
                <a:solidFill>
                  <a:srgbClr val="EEECE1">
                    <a:lumMod val="10000"/>
                  </a:srgbClr>
                </a:solidFill>
              </a:rPr>
              <a:t>tool</a:t>
            </a:r>
            <a:endParaRPr lang="es-ES" sz="1100" b="1" dirty="0">
              <a:solidFill>
                <a:srgbClr val="EEECE1">
                  <a:lumMod val="10000"/>
                </a:srgbClr>
              </a:solidFill>
            </a:endParaRPr>
          </a:p>
        </p:txBody>
      </p:sp>
      <p:grpSp>
        <p:nvGrpSpPr>
          <p:cNvPr id="53" name="65 Grupo"/>
          <p:cNvGrpSpPr>
            <a:grpSpLocks/>
          </p:cNvGrpSpPr>
          <p:nvPr/>
        </p:nvGrpSpPr>
        <p:grpSpPr bwMode="auto">
          <a:xfrm>
            <a:off x="2505075" y="2781300"/>
            <a:ext cx="4679950" cy="215900"/>
            <a:chOff x="2051720" y="2780928"/>
            <a:chExt cx="4680448" cy="216000"/>
          </a:xfrm>
        </p:grpSpPr>
        <p:sp>
          <p:nvSpPr>
            <p:cNvPr id="54" name="53 Rectángulo"/>
            <p:cNvSpPr/>
            <p:nvPr/>
          </p:nvSpPr>
          <p:spPr>
            <a:xfrm>
              <a:off x="2051720" y="2780928"/>
              <a:ext cx="100817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err="1">
                  <a:solidFill>
                    <a:srgbClr val="908D14"/>
                  </a:solidFill>
                </a:rPr>
                <a:t>Policy</a:t>
              </a:r>
              <a:r>
                <a:rPr lang="es-ES" sz="1050" b="1" dirty="0">
                  <a:solidFill>
                    <a:srgbClr val="908D14"/>
                  </a:solidFill>
                </a:rPr>
                <a:t> </a:t>
              </a:r>
              <a:r>
                <a:rPr lang="es-ES" sz="1050" b="1" dirty="0" err="1">
                  <a:solidFill>
                    <a:srgbClr val="908D14"/>
                  </a:solidFill>
                </a:rPr>
                <a:t>Makers</a:t>
              </a:r>
              <a:endParaRPr lang="es-ES" sz="1050" b="1" dirty="0">
                <a:solidFill>
                  <a:srgbClr val="908D14"/>
                </a:solidFill>
              </a:endParaRPr>
            </a:p>
          </p:txBody>
        </p:sp>
        <p:sp>
          <p:nvSpPr>
            <p:cNvPr id="55" name="54 Rectángulo"/>
            <p:cNvSpPr/>
            <p:nvPr/>
          </p:nvSpPr>
          <p:spPr>
            <a:xfrm>
              <a:off x="6084399" y="2780928"/>
              <a:ext cx="647769"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err="1">
                  <a:solidFill>
                    <a:srgbClr val="908D14"/>
                  </a:solidFill>
                </a:rPr>
                <a:t>Citizens</a:t>
              </a:r>
              <a:endParaRPr lang="es-ES" sz="1050" b="1" dirty="0">
                <a:solidFill>
                  <a:srgbClr val="908D14"/>
                </a:solidFill>
              </a:endParaRPr>
            </a:p>
          </p:txBody>
        </p:sp>
        <p:sp>
          <p:nvSpPr>
            <p:cNvPr id="56" name="55 Rectángulo"/>
            <p:cNvSpPr/>
            <p:nvPr/>
          </p:nvSpPr>
          <p:spPr>
            <a:xfrm>
              <a:off x="3599698" y="2780928"/>
              <a:ext cx="1368571"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err="1">
                  <a:solidFill>
                    <a:srgbClr val="908D14"/>
                  </a:solidFill>
                </a:rPr>
                <a:t>Designers</a:t>
              </a:r>
              <a:r>
                <a:rPr lang="es-ES" sz="1050" b="1" dirty="0">
                  <a:solidFill>
                    <a:srgbClr val="908D14"/>
                  </a:solidFill>
                </a:rPr>
                <a:t>/</a:t>
              </a:r>
              <a:r>
                <a:rPr lang="es-ES" sz="1050" b="1" dirty="0" err="1">
                  <a:solidFill>
                    <a:srgbClr val="908D14"/>
                  </a:solidFill>
                </a:rPr>
                <a:t>Engineers</a:t>
              </a:r>
              <a:endParaRPr lang="es-ES" sz="1050" b="1" dirty="0">
                <a:solidFill>
                  <a:srgbClr val="908D14"/>
                </a:solidFill>
              </a:endParaRPr>
            </a:p>
          </p:txBody>
        </p:sp>
        <p:sp>
          <p:nvSpPr>
            <p:cNvPr id="57" name="56 Rectángulo"/>
            <p:cNvSpPr/>
            <p:nvPr/>
          </p:nvSpPr>
          <p:spPr>
            <a:xfrm>
              <a:off x="4931751" y="2780928"/>
              <a:ext cx="1224093"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err="1">
                  <a:solidFill>
                    <a:srgbClr val="908D14"/>
                  </a:solidFill>
                </a:rPr>
                <a:t>Building</a:t>
              </a:r>
              <a:r>
                <a:rPr lang="es-ES" sz="1050" b="1" dirty="0">
                  <a:solidFill>
                    <a:srgbClr val="908D14"/>
                  </a:solidFill>
                </a:rPr>
                <a:t> Managers</a:t>
              </a:r>
            </a:p>
          </p:txBody>
        </p:sp>
        <p:sp>
          <p:nvSpPr>
            <p:cNvPr id="58" name="57 Rectángulo"/>
            <p:cNvSpPr/>
            <p:nvPr/>
          </p:nvSpPr>
          <p:spPr>
            <a:xfrm>
              <a:off x="2988445" y="2780928"/>
              <a:ext cx="682698"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err="1">
                  <a:solidFill>
                    <a:srgbClr val="908D14"/>
                  </a:solidFill>
                </a:rPr>
                <a:t>Planners</a:t>
              </a:r>
              <a:endParaRPr lang="es-ES" sz="1050" b="1" dirty="0">
                <a:solidFill>
                  <a:srgbClr val="908D14"/>
                </a:solidFill>
              </a:endParaRPr>
            </a:p>
          </p:txBody>
        </p:sp>
      </p:grpSp>
      <p:grpSp>
        <p:nvGrpSpPr>
          <p:cNvPr id="59" name="72 Grupo"/>
          <p:cNvGrpSpPr>
            <a:grpSpLocks/>
          </p:cNvGrpSpPr>
          <p:nvPr/>
        </p:nvGrpSpPr>
        <p:grpSpPr bwMode="auto">
          <a:xfrm>
            <a:off x="2505075" y="2205038"/>
            <a:ext cx="4679950" cy="215900"/>
            <a:chOff x="2123800" y="2132856"/>
            <a:chExt cx="4680448" cy="216000"/>
          </a:xfrm>
        </p:grpSpPr>
        <p:sp>
          <p:nvSpPr>
            <p:cNvPr id="60" name="59 Rectángulo"/>
            <p:cNvSpPr/>
            <p:nvPr/>
          </p:nvSpPr>
          <p:spPr>
            <a:xfrm>
              <a:off x="2123800" y="2132856"/>
              <a:ext cx="936725"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err="1">
                  <a:solidFill>
                    <a:srgbClr val="908D14"/>
                  </a:solidFill>
                </a:rPr>
                <a:t>Regulations</a:t>
              </a:r>
              <a:endParaRPr lang="es-ES" sz="1050" b="1" dirty="0">
                <a:solidFill>
                  <a:srgbClr val="908D14"/>
                </a:solidFill>
              </a:endParaRPr>
            </a:p>
          </p:txBody>
        </p:sp>
        <p:sp>
          <p:nvSpPr>
            <p:cNvPr id="61" name="60 Rectángulo"/>
            <p:cNvSpPr/>
            <p:nvPr/>
          </p:nvSpPr>
          <p:spPr>
            <a:xfrm>
              <a:off x="4211585" y="2132856"/>
              <a:ext cx="1368571"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err="1">
                  <a:solidFill>
                    <a:srgbClr val="908D14"/>
                  </a:solidFill>
                </a:rPr>
                <a:t>Urban</a:t>
              </a:r>
              <a:r>
                <a:rPr lang="es-ES" sz="1050" b="1" dirty="0">
                  <a:solidFill>
                    <a:srgbClr val="908D14"/>
                  </a:solidFill>
                </a:rPr>
                <a:t> </a:t>
              </a:r>
              <a:r>
                <a:rPr lang="es-ES" sz="1050" b="1" dirty="0" err="1">
                  <a:solidFill>
                    <a:srgbClr val="908D14"/>
                  </a:solidFill>
                </a:rPr>
                <a:t>Developments</a:t>
              </a:r>
              <a:endParaRPr lang="es-ES" sz="1050" b="1" dirty="0">
                <a:solidFill>
                  <a:srgbClr val="908D14"/>
                </a:solidFill>
              </a:endParaRPr>
            </a:p>
          </p:txBody>
        </p:sp>
        <p:sp>
          <p:nvSpPr>
            <p:cNvPr id="62" name="61 Rectángulo"/>
            <p:cNvSpPr/>
            <p:nvPr/>
          </p:nvSpPr>
          <p:spPr>
            <a:xfrm>
              <a:off x="5508710" y="2132856"/>
              <a:ext cx="1295538"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err="1">
                  <a:solidFill>
                    <a:srgbClr val="908D14"/>
                  </a:solidFill>
                </a:rPr>
                <a:t>Building</a:t>
              </a:r>
              <a:r>
                <a:rPr lang="es-ES" sz="1050" b="1" dirty="0">
                  <a:solidFill>
                    <a:srgbClr val="908D14"/>
                  </a:solidFill>
                </a:rPr>
                <a:t> </a:t>
              </a:r>
              <a:r>
                <a:rPr lang="es-ES" sz="1050" b="1" dirty="0" err="1">
                  <a:solidFill>
                    <a:srgbClr val="908D14"/>
                  </a:solidFill>
                </a:rPr>
                <a:t>Operations</a:t>
              </a:r>
              <a:endParaRPr lang="es-ES" sz="1050" b="1" dirty="0">
                <a:solidFill>
                  <a:srgbClr val="908D14"/>
                </a:solidFill>
              </a:endParaRPr>
            </a:p>
          </p:txBody>
        </p:sp>
        <p:sp>
          <p:nvSpPr>
            <p:cNvPr id="63" name="62 Rectángulo"/>
            <p:cNvSpPr/>
            <p:nvPr/>
          </p:nvSpPr>
          <p:spPr>
            <a:xfrm>
              <a:off x="2987492" y="2132856"/>
              <a:ext cx="1260609"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050" b="1" dirty="0" err="1">
                  <a:solidFill>
                    <a:srgbClr val="908D14"/>
                  </a:solidFill>
                </a:rPr>
                <a:t>Planning</a:t>
              </a:r>
              <a:r>
                <a:rPr lang="es-ES" sz="1050" b="1" dirty="0">
                  <a:solidFill>
                    <a:srgbClr val="908D14"/>
                  </a:solidFill>
                </a:rPr>
                <a:t> </a:t>
              </a:r>
              <a:r>
                <a:rPr lang="es-ES" sz="1050" b="1" dirty="0" err="1">
                  <a:solidFill>
                    <a:srgbClr val="908D14"/>
                  </a:solidFill>
                </a:rPr>
                <a:t>strategies</a:t>
              </a:r>
              <a:endParaRPr lang="es-ES" sz="1050" b="1" dirty="0">
                <a:solidFill>
                  <a:srgbClr val="908D14"/>
                </a:solidFill>
              </a:endParaRPr>
            </a:p>
          </p:txBody>
        </p:sp>
      </p:grpSp>
      <p:sp>
        <p:nvSpPr>
          <p:cNvPr id="64" name="63 Elipse"/>
          <p:cNvSpPr/>
          <p:nvPr/>
        </p:nvSpPr>
        <p:spPr>
          <a:xfrm>
            <a:off x="4665664" y="6165850"/>
            <a:ext cx="396875" cy="395288"/>
          </a:xfrm>
          <a:prstGeom prst="ellipse">
            <a:avLst/>
          </a:prstGeom>
          <a:solidFill>
            <a:schemeClr val="accent6">
              <a:lumMod val="40000"/>
              <a:lumOff val="6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s-ES" sz="1100" b="1" dirty="0">
                <a:solidFill>
                  <a:srgbClr val="F79646">
                    <a:lumMod val="50000"/>
                  </a:srgbClr>
                </a:solidFill>
              </a:rPr>
              <a:t>WP2</a:t>
            </a:r>
          </a:p>
        </p:txBody>
      </p:sp>
      <p:sp>
        <p:nvSpPr>
          <p:cNvPr id="65" name="64 Elipse"/>
          <p:cNvSpPr/>
          <p:nvPr/>
        </p:nvSpPr>
        <p:spPr>
          <a:xfrm>
            <a:off x="7329492" y="1484320"/>
            <a:ext cx="396875" cy="395287"/>
          </a:xfrm>
          <a:prstGeom prst="ellipse">
            <a:avLst/>
          </a:prstGeom>
          <a:solidFill>
            <a:schemeClr val="accent6">
              <a:lumMod val="40000"/>
              <a:lumOff val="6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s-ES" sz="1100" b="1" dirty="0">
                <a:solidFill>
                  <a:srgbClr val="F79646">
                    <a:lumMod val="50000"/>
                  </a:srgbClr>
                </a:solidFill>
              </a:rPr>
              <a:t>WP6</a:t>
            </a:r>
          </a:p>
        </p:txBody>
      </p:sp>
      <p:sp>
        <p:nvSpPr>
          <p:cNvPr id="66" name="65 Elipse"/>
          <p:cNvSpPr/>
          <p:nvPr/>
        </p:nvSpPr>
        <p:spPr>
          <a:xfrm>
            <a:off x="4737101" y="1089025"/>
            <a:ext cx="396875" cy="395288"/>
          </a:xfrm>
          <a:prstGeom prst="ellipse">
            <a:avLst/>
          </a:prstGeom>
          <a:solidFill>
            <a:schemeClr val="accent6">
              <a:lumMod val="40000"/>
              <a:lumOff val="6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s-ES" sz="1100" b="1" dirty="0">
                <a:solidFill>
                  <a:srgbClr val="F79646">
                    <a:lumMod val="50000"/>
                  </a:srgbClr>
                </a:solidFill>
              </a:rPr>
              <a:t>WP8</a:t>
            </a:r>
          </a:p>
        </p:txBody>
      </p:sp>
      <p:grpSp>
        <p:nvGrpSpPr>
          <p:cNvPr id="67" name="110 Grupo"/>
          <p:cNvGrpSpPr>
            <a:grpSpLocks/>
          </p:cNvGrpSpPr>
          <p:nvPr/>
        </p:nvGrpSpPr>
        <p:grpSpPr bwMode="auto">
          <a:xfrm>
            <a:off x="2109788" y="3357563"/>
            <a:ext cx="266700" cy="2735262"/>
            <a:chOff x="1728591" y="3356992"/>
            <a:chExt cx="266328" cy="2736304"/>
          </a:xfrm>
          <a:solidFill>
            <a:srgbClr val="3F8946"/>
          </a:solidFill>
        </p:grpSpPr>
        <p:sp>
          <p:nvSpPr>
            <p:cNvPr id="68" name="67 Rectángulo"/>
            <p:cNvSpPr/>
            <p:nvPr/>
          </p:nvSpPr>
          <p:spPr>
            <a:xfrm>
              <a:off x="1728591" y="3356992"/>
              <a:ext cx="107799" cy="273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69" name="68 Triángulo rectángulo"/>
            <p:cNvSpPr/>
            <p:nvPr/>
          </p:nvSpPr>
          <p:spPr>
            <a:xfrm rot="5400000">
              <a:off x="1728354" y="3357229"/>
              <a:ext cx="266802" cy="2663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70" name="69 Triángulo rectángulo"/>
            <p:cNvSpPr/>
            <p:nvPr/>
          </p:nvSpPr>
          <p:spPr>
            <a:xfrm>
              <a:off x="1728591" y="5826494"/>
              <a:ext cx="266328" cy="2668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grpSp>
      <p:sp>
        <p:nvSpPr>
          <p:cNvPr id="71" name="172 Rectángulo"/>
          <p:cNvSpPr>
            <a:spLocks noChangeArrowheads="1"/>
          </p:cNvSpPr>
          <p:nvPr/>
        </p:nvSpPr>
        <p:spPr bwMode="auto">
          <a:xfrm>
            <a:off x="381005" y="4240220"/>
            <a:ext cx="1763713" cy="319087"/>
          </a:xfrm>
          <a:prstGeom prst="rect">
            <a:avLst/>
          </a:prstGeom>
          <a:solidFill>
            <a:srgbClr val="3F8946"/>
          </a:solidFill>
          <a:ln w="9525">
            <a:solidFill>
              <a:srgbClr val="3F8946"/>
            </a:solidFill>
            <a:miter lim="800000"/>
            <a:headEnd/>
            <a:tailEnd/>
          </a:ln>
        </p:spPr>
        <p:txBody>
          <a:bodyPr lIns="36000" tIns="36000" rIns="0" bIns="36000">
            <a:spAutoFit/>
          </a:bodyPr>
          <a:lstStyle/>
          <a:p>
            <a:pPr algn="r" fontAlgn="base">
              <a:spcBef>
                <a:spcPct val="0"/>
              </a:spcBef>
              <a:spcAft>
                <a:spcPct val="0"/>
              </a:spcAft>
            </a:pPr>
            <a:r>
              <a:rPr lang="en-US" sz="1600" b="1">
                <a:solidFill>
                  <a:prstClr val="white"/>
                </a:solidFill>
                <a:cs typeface="Arial" charset="0"/>
              </a:rPr>
              <a:t>Technological</a:t>
            </a:r>
          </a:p>
        </p:txBody>
      </p:sp>
      <p:sp>
        <p:nvSpPr>
          <p:cNvPr id="72" name="173 Rectángulo"/>
          <p:cNvSpPr>
            <a:spLocks noChangeArrowheads="1"/>
          </p:cNvSpPr>
          <p:nvPr/>
        </p:nvSpPr>
        <p:spPr bwMode="auto">
          <a:xfrm>
            <a:off x="631825" y="4549775"/>
            <a:ext cx="1512888" cy="319088"/>
          </a:xfrm>
          <a:prstGeom prst="rect">
            <a:avLst/>
          </a:prstGeom>
          <a:solidFill>
            <a:srgbClr val="3F8946"/>
          </a:solidFill>
          <a:ln w="9525">
            <a:noFill/>
            <a:miter lim="800000"/>
            <a:headEnd/>
            <a:tailEnd/>
          </a:ln>
        </p:spPr>
        <p:txBody>
          <a:bodyPr lIns="36000" tIns="36000" rIns="0" bIns="36000">
            <a:spAutoFit/>
          </a:bodyPr>
          <a:lstStyle/>
          <a:p>
            <a:pPr algn="r" fontAlgn="base">
              <a:spcBef>
                <a:spcPct val="0"/>
              </a:spcBef>
              <a:spcAft>
                <a:spcPct val="0"/>
              </a:spcAft>
            </a:pPr>
            <a:r>
              <a:rPr lang="en-US" sz="1600" b="1">
                <a:solidFill>
                  <a:prstClr val="white"/>
                </a:solidFill>
                <a:cs typeface="Arial" charset="0"/>
              </a:rPr>
              <a:t>Platform</a:t>
            </a:r>
          </a:p>
        </p:txBody>
      </p:sp>
      <p:cxnSp>
        <p:nvCxnSpPr>
          <p:cNvPr id="73" name="72 Conector recto"/>
          <p:cNvCxnSpPr/>
          <p:nvPr/>
        </p:nvCxnSpPr>
        <p:spPr>
          <a:xfrm rot="5400000">
            <a:off x="6680994" y="4077494"/>
            <a:ext cx="287338" cy="0"/>
          </a:xfrm>
          <a:prstGeom prst="line">
            <a:avLst/>
          </a:prstGeom>
          <a:ln w="19050">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4" name="73 Conector recto"/>
          <p:cNvCxnSpPr/>
          <p:nvPr/>
        </p:nvCxnSpPr>
        <p:spPr>
          <a:xfrm rot="5400000">
            <a:off x="5529411" y="4077494"/>
            <a:ext cx="287338" cy="0"/>
          </a:xfrm>
          <a:prstGeom prst="line">
            <a:avLst/>
          </a:prstGeom>
          <a:ln w="19050">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74 Conector recto"/>
          <p:cNvCxnSpPr/>
          <p:nvPr/>
        </p:nvCxnSpPr>
        <p:spPr>
          <a:xfrm rot="5400000">
            <a:off x="4233267" y="4077494"/>
            <a:ext cx="287338" cy="0"/>
          </a:xfrm>
          <a:prstGeom prst="line">
            <a:avLst/>
          </a:prstGeom>
          <a:ln w="19050">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rot="5400000">
            <a:off x="2793207" y="4077494"/>
            <a:ext cx="287338" cy="0"/>
          </a:xfrm>
          <a:prstGeom prst="line">
            <a:avLst/>
          </a:prstGeom>
          <a:ln w="19050">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77" name="47 Grupo"/>
          <p:cNvGrpSpPr>
            <a:grpSpLocks/>
          </p:cNvGrpSpPr>
          <p:nvPr/>
        </p:nvGrpSpPr>
        <p:grpSpPr bwMode="auto">
          <a:xfrm>
            <a:off x="2289175" y="4192595"/>
            <a:ext cx="5113338" cy="604837"/>
            <a:chOff x="1187450" y="4724400"/>
            <a:chExt cx="5113338" cy="604838"/>
          </a:xfrm>
        </p:grpSpPr>
        <p:sp>
          <p:nvSpPr>
            <p:cNvPr id="78" name="77 Rectángulo"/>
            <p:cNvSpPr/>
            <p:nvPr/>
          </p:nvSpPr>
          <p:spPr>
            <a:xfrm>
              <a:off x="1187450" y="4724400"/>
              <a:ext cx="5113338" cy="604838"/>
            </a:xfrm>
            <a:prstGeom prst="rect">
              <a:avLst/>
            </a:prstGeom>
            <a:solidFill>
              <a:schemeClr val="accent3">
                <a:lumMod val="20000"/>
                <a:lumOff val="80000"/>
              </a:schemeClr>
            </a:solidFill>
            <a:ln w="12700">
              <a:solidFill>
                <a:schemeClr val="accent3">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s-ES" sz="1200" b="1" dirty="0">
                <a:solidFill>
                  <a:srgbClr val="9BBB59">
                    <a:lumMod val="50000"/>
                  </a:srgbClr>
                </a:solidFill>
              </a:endParaRPr>
            </a:p>
          </p:txBody>
        </p:sp>
        <p:sp>
          <p:nvSpPr>
            <p:cNvPr id="79" name="78 Rectángulo"/>
            <p:cNvSpPr/>
            <p:nvPr/>
          </p:nvSpPr>
          <p:spPr>
            <a:xfrm>
              <a:off x="1331913" y="4918075"/>
              <a:ext cx="4824412" cy="214312"/>
            </a:xfrm>
            <a:prstGeom prst="rect">
              <a:avLst/>
            </a:prstGeom>
            <a:noFill/>
          </p:spPr>
          <p:txBody>
            <a:bodyPr lIns="36000" tIns="0" rIns="36000" bIns="0">
              <a:spAutoFit/>
            </a:bodyPr>
            <a:lstStyle/>
            <a:p>
              <a:pPr algn="ctr">
                <a:defRPr/>
              </a:pPr>
              <a:r>
                <a:rPr lang="es-ES" sz="1400" b="1" dirty="0">
                  <a:solidFill>
                    <a:srgbClr val="9BBB59">
                      <a:lumMod val="50000"/>
                    </a:srgbClr>
                  </a:solidFill>
                  <a:cs typeface="Arial" charset="0"/>
                </a:rPr>
                <a:t>SEMANTIC ENERGY INFORMATION FRAMEWORK (SEIF)</a:t>
              </a:r>
            </a:p>
          </p:txBody>
        </p:sp>
      </p:grpSp>
      <p:cxnSp>
        <p:nvCxnSpPr>
          <p:cNvPr id="80" name="79 Conector recto"/>
          <p:cNvCxnSpPr>
            <a:stCxn id="58" idx="2"/>
            <a:endCxn id="50" idx="0"/>
          </p:cNvCxnSpPr>
          <p:nvPr/>
        </p:nvCxnSpPr>
        <p:spPr>
          <a:xfrm rot="16200000" flipH="1">
            <a:off x="3850233" y="2929988"/>
            <a:ext cx="432569" cy="566998"/>
          </a:xfrm>
          <a:prstGeom prst="line">
            <a:avLst/>
          </a:prstGeom>
          <a:ln w="9525">
            <a:solidFill>
              <a:schemeClr val="bg2">
                <a:lumMod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80 Conector recto"/>
          <p:cNvCxnSpPr>
            <a:stCxn id="54" idx="2"/>
            <a:endCxn id="50" idx="0"/>
          </p:cNvCxnSpPr>
          <p:nvPr/>
        </p:nvCxnSpPr>
        <p:spPr>
          <a:xfrm rot="16200000" flipH="1">
            <a:off x="3463279" y="2543034"/>
            <a:ext cx="432569" cy="1340905"/>
          </a:xfrm>
          <a:prstGeom prst="line">
            <a:avLst/>
          </a:prstGeom>
          <a:ln w="9525">
            <a:solidFill>
              <a:schemeClr val="bg2">
                <a:lumMod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2" name="81 Conector recto"/>
          <p:cNvCxnSpPr>
            <a:stCxn id="58" idx="2"/>
            <a:endCxn id="51" idx="0"/>
          </p:cNvCxnSpPr>
          <p:nvPr/>
        </p:nvCxnSpPr>
        <p:spPr>
          <a:xfrm rot="16200000" flipH="1">
            <a:off x="5087938" y="1692278"/>
            <a:ext cx="431800" cy="3041650"/>
          </a:xfrm>
          <a:prstGeom prst="line">
            <a:avLst/>
          </a:prstGeom>
          <a:ln w="9525">
            <a:solidFill>
              <a:schemeClr val="bg2">
                <a:lumMod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3" name="82 Conector recto"/>
          <p:cNvCxnSpPr>
            <a:stCxn id="55" idx="2"/>
            <a:endCxn id="51" idx="0"/>
          </p:cNvCxnSpPr>
          <p:nvPr/>
        </p:nvCxnSpPr>
        <p:spPr>
          <a:xfrm rot="5400000">
            <a:off x="6627019" y="3194847"/>
            <a:ext cx="431800" cy="36512"/>
          </a:xfrm>
          <a:prstGeom prst="line">
            <a:avLst/>
          </a:prstGeom>
          <a:ln w="9525">
            <a:solidFill>
              <a:schemeClr val="bg2">
                <a:lumMod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4" name="83 Conector recto"/>
          <p:cNvCxnSpPr>
            <a:stCxn id="56" idx="2"/>
            <a:endCxn id="52" idx="0"/>
          </p:cNvCxnSpPr>
          <p:nvPr/>
        </p:nvCxnSpPr>
        <p:spPr>
          <a:xfrm rot="16200000" flipH="1">
            <a:off x="4991123" y="2743188"/>
            <a:ext cx="432569" cy="940605"/>
          </a:xfrm>
          <a:prstGeom prst="line">
            <a:avLst/>
          </a:prstGeom>
          <a:ln w="9525">
            <a:solidFill>
              <a:schemeClr val="bg2">
                <a:lumMod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5" name="84 Conector recto"/>
          <p:cNvCxnSpPr>
            <a:stCxn id="57" idx="2"/>
            <a:endCxn id="52" idx="0"/>
          </p:cNvCxnSpPr>
          <p:nvPr/>
        </p:nvCxnSpPr>
        <p:spPr>
          <a:xfrm rot="5400000">
            <a:off x="5620965" y="3053946"/>
            <a:ext cx="432569" cy="319076"/>
          </a:xfrm>
          <a:prstGeom prst="line">
            <a:avLst/>
          </a:prstGeom>
          <a:ln w="9525">
            <a:solidFill>
              <a:schemeClr val="bg2">
                <a:lumMod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6" name="85 Conector recto"/>
          <p:cNvCxnSpPr>
            <a:stCxn id="58" idx="2"/>
          </p:cNvCxnSpPr>
          <p:nvPr/>
        </p:nvCxnSpPr>
        <p:spPr>
          <a:xfrm rot="5400000">
            <a:off x="3144044" y="2790031"/>
            <a:ext cx="431800" cy="846138"/>
          </a:xfrm>
          <a:prstGeom prst="line">
            <a:avLst/>
          </a:prstGeom>
          <a:ln w="9525">
            <a:solidFill>
              <a:schemeClr val="bg2">
                <a:lumMod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87" name="86 Trapecio"/>
          <p:cNvSpPr/>
          <p:nvPr/>
        </p:nvSpPr>
        <p:spPr>
          <a:xfrm>
            <a:off x="5384804" y="908057"/>
            <a:ext cx="1584325" cy="720725"/>
          </a:xfrm>
          <a:prstGeom prst="trapezoid">
            <a:avLst>
              <a:gd name="adj" fmla="val 28512"/>
            </a:avLst>
          </a:prstGeom>
          <a:solidFill>
            <a:srgbClr val="92D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prstClr val="white"/>
                </a:solidFill>
              </a:rPr>
              <a:t>CO</a:t>
            </a:r>
            <a:r>
              <a:rPr lang="en-US" sz="1400" b="1" baseline="-25000" dirty="0">
                <a:solidFill>
                  <a:prstClr val="white"/>
                </a:solidFill>
              </a:rPr>
              <a:t>2 </a:t>
            </a:r>
            <a:r>
              <a:rPr lang="en-US" sz="1400" b="1" dirty="0">
                <a:solidFill>
                  <a:prstClr val="white"/>
                </a:solidFill>
              </a:rPr>
              <a:t>emissions reduction!</a:t>
            </a:r>
          </a:p>
        </p:txBody>
      </p:sp>
      <p:sp>
        <p:nvSpPr>
          <p:cNvPr id="88" name="191 Rectángulo"/>
          <p:cNvSpPr>
            <a:spLocks noChangeArrowheads="1"/>
          </p:cNvSpPr>
          <p:nvPr/>
        </p:nvSpPr>
        <p:spPr bwMode="auto">
          <a:xfrm>
            <a:off x="1065212" y="2103438"/>
            <a:ext cx="1079501" cy="442912"/>
          </a:xfrm>
          <a:prstGeom prst="rect">
            <a:avLst/>
          </a:prstGeom>
          <a:solidFill>
            <a:srgbClr val="908D14"/>
          </a:solidFill>
          <a:ln w="9525">
            <a:noFill/>
            <a:miter lim="800000"/>
            <a:headEnd/>
            <a:tailEnd/>
          </a:ln>
        </p:spPr>
        <p:txBody>
          <a:bodyPr lIns="36000" tIns="36000" rIns="72000" bIns="36000">
            <a:spAutoFit/>
          </a:bodyPr>
          <a:lstStyle/>
          <a:p>
            <a:pPr algn="r" fontAlgn="base">
              <a:spcBef>
                <a:spcPct val="0"/>
              </a:spcBef>
              <a:spcAft>
                <a:spcPct val="0"/>
              </a:spcAft>
            </a:pPr>
            <a:r>
              <a:rPr lang="en-US" sz="1200" b="1">
                <a:solidFill>
                  <a:prstClr val="white"/>
                </a:solidFill>
                <a:cs typeface="Arial" charset="0"/>
              </a:rPr>
              <a:t>Application domains</a:t>
            </a:r>
          </a:p>
        </p:txBody>
      </p:sp>
      <p:sp>
        <p:nvSpPr>
          <p:cNvPr id="89" name="192 Rectángulo"/>
          <p:cNvSpPr>
            <a:spLocks noChangeArrowheads="1"/>
          </p:cNvSpPr>
          <p:nvPr/>
        </p:nvSpPr>
        <p:spPr bwMode="auto">
          <a:xfrm>
            <a:off x="1065212" y="2771782"/>
            <a:ext cx="1079501" cy="257175"/>
          </a:xfrm>
          <a:prstGeom prst="rect">
            <a:avLst/>
          </a:prstGeom>
          <a:solidFill>
            <a:srgbClr val="908D14"/>
          </a:solidFill>
          <a:ln w="9525">
            <a:noFill/>
            <a:miter lim="800000"/>
            <a:headEnd/>
            <a:tailEnd/>
          </a:ln>
        </p:spPr>
        <p:txBody>
          <a:bodyPr lIns="36000" tIns="36000" rIns="72000" bIns="36000">
            <a:spAutoFit/>
          </a:bodyPr>
          <a:lstStyle/>
          <a:p>
            <a:pPr algn="r" fontAlgn="base">
              <a:spcBef>
                <a:spcPct val="0"/>
              </a:spcBef>
              <a:spcAft>
                <a:spcPct val="0"/>
              </a:spcAft>
            </a:pPr>
            <a:r>
              <a:rPr lang="en-US" sz="1200" b="1">
                <a:solidFill>
                  <a:prstClr val="white"/>
                </a:solidFill>
                <a:cs typeface="Arial" charset="0"/>
              </a:rPr>
              <a:t>Stakeholders</a:t>
            </a:r>
          </a:p>
        </p:txBody>
      </p:sp>
      <p:grpSp>
        <p:nvGrpSpPr>
          <p:cNvPr id="90" name="111 Grupo"/>
          <p:cNvGrpSpPr>
            <a:grpSpLocks/>
          </p:cNvGrpSpPr>
          <p:nvPr/>
        </p:nvGrpSpPr>
        <p:grpSpPr bwMode="auto">
          <a:xfrm rot="10800000">
            <a:off x="7329491" y="3357563"/>
            <a:ext cx="266700" cy="2735262"/>
            <a:chOff x="1728591" y="3356992"/>
            <a:chExt cx="266328" cy="2736304"/>
          </a:xfrm>
          <a:solidFill>
            <a:srgbClr val="3F8946"/>
          </a:solidFill>
        </p:grpSpPr>
        <p:sp>
          <p:nvSpPr>
            <p:cNvPr id="91" name="90 Rectángulo"/>
            <p:cNvSpPr/>
            <p:nvPr/>
          </p:nvSpPr>
          <p:spPr>
            <a:xfrm>
              <a:off x="1728591" y="3356992"/>
              <a:ext cx="107799" cy="273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92" name="91 Triángulo rectángulo"/>
            <p:cNvSpPr/>
            <p:nvPr/>
          </p:nvSpPr>
          <p:spPr>
            <a:xfrm rot="5400000">
              <a:off x="1728354" y="3350876"/>
              <a:ext cx="266802" cy="2663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93" name="92 Triángulo rectángulo"/>
            <p:cNvSpPr/>
            <p:nvPr/>
          </p:nvSpPr>
          <p:spPr>
            <a:xfrm>
              <a:off x="1734932" y="5820142"/>
              <a:ext cx="266328" cy="2668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grpSp>
      <p:sp>
        <p:nvSpPr>
          <p:cNvPr id="94" name="93 Elipse"/>
          <p:cNvSpPr/>
          <p:nvPr/>
        </p:nvSpPr>
        <p:spPr>
          <a:xfrm>
            <a:off x="7329492" y="5084770"/>
            <a:ext cx="396875" cy="396875"/>
          </a:xfrm>
          <a:prstGeom prst="ellipse">
            <a:avLst/>
          </a:prstGeom>
          <a:solidFill>
            <a:schemeClr val="accent6">
              <a:lumMod val="40000"/>
              <a:lumOff val="6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s-ES" sz="1100" b="1" dirty="0">
                <a:solidFill>
                  <a:srgbClr val="F79646">
                    <a:lumMod val="50000"/>
                  </a:srgbClr>
                </a:solidFill>
              </a:rPr>
              <a:t>WP3</a:t>
            </a:r>
          </a:p>
        </p:txBody>
      </p:sp>
      <p:sp>
        <p:nvSpPr>
          <p:cNvPr id="95" name="94 Elipse"/>
          <p:cNvSpPr/>
          <p:nvPr/>
        </p:nvSpPr>
        <p:spPr>
          <a:xfrm>
            <a:off x="7329492" y="3609975"/>
            <a:ext cx="396875" cy="395288"/>
          </a:xfrm>
          <a:prstGeom prst="ellipse">
            <a:avLst/>
          </a:prstGeom>
          <a:solidFill>
            <a:schemeClr val="accent6">
              <a:lumMod val="40000"/>
              <a:lumOff val="6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s-ES" sz="1100" b="1" dirty="0">
                <a:solidFill>
                  <a:srgbClr val="F79646">
                    <a:lumMod val="50000"/>
                  </a:srgbClr>
                </a:solidFill>
              </a:rPr>
              <a:t>WP5</a:t>
            </a:r>
          </a:p>
        </p:txBody>
      </p:sp>
      <p:sp>
        <p:nvSpPr>
          <p:cNvPr id="96" name="95 Elipse"/>
          <p:cNvSpPr/>
          <p:nvPr/>
        </p:nvSpPr>
        <p:spPr>
          <a:xfrm>
            <a:off x="7329492" y="4346582"/>
            <a:ext cx="396875" cy="396875"/>
          </a:xfrm>
          <a:prstGeom prst="ellipse">
            <a:avLst/>
          </a:prstGeom>
          <a:solidFill>
            <a:schemeClr val="accent6">
              <a:lumMod val="40000"/>
              <a:lumOff val="6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s-ES" sz="1100" b="1" dirty="0">
                <a:solidFill>
                  <a:srgbClr val="F79646">
                    <a:lumMod val="50000"/>
                  </a:srgbClr>
                </a:solidFill>
              </a:rPr>
              <a:t>WP4</a:t>
            </a:r>
          </a:p>
        </p:txBody>
      </p:sp>
      <p:sp>
        <p:nvSpPr>
          <p:cNvPr id="99" name="6 Marcador de texto"/>
          <p:cNvSpPr txBox="1">
            <a:spLocks/>
          </p:cNvSpPr>
          <p:nvPr/>
        </p:nvSpPr>
        <p:spPr>
          <a:xfrm>
            <a:off x="-7134" y="6562674"/>
            <a:ext cx="9957593" cy="414387"/>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100" b="1" dirty="0">
                <a:solidFill>
                  <a:schemeClr val="bg1"/>
                </a:solidFill>
              </a:rPr>
              <a:t>Smart City Expo World Congress, Barcelona, 18-20 November 2014</a:t>
            </a:r>
          </a:p>
        </p:txBody>
      </p:sp>
      <p:sp>
        <p:nvSpPr>
          <p:cNvPr id="102" name="101 Rectángulo"/>
          <p:cNvSpPr/>
          <p:nvPr/>
        </p:nvSpPr>
        <p:spPr>
          <a:xfrm>
            <a:off x="4" y="0"/>
            <a:ext cx="1361591" cy="369332"/>
          </a:xfrm>
          <a:prstGeom prst="rect">
            <a:avLst/>
          </a:prstGeom>
        </p:spPr>
        <p:txBody>
          <a:bodyPr wrap="none">
            <a:spAutoFit/>
          </a:bodyPr>
          <a:lstStyle/>
          <a:p>
            <a:r>
              <a:rPr lang="en-US" b="1" dirty="0" smtClean="0">
                <a:solidFill>
                  <a:schemeClr val="bg1"/>
                </a:solidFill>
              </a:rPr>
              <a:t> OBJECTIVES</a:t>
            </a:r>
            <a:endParaRPr lang="en-US" b="1" dirty="0">
              <a:solidFill>
                <a:schemeClr val="bg1"/>
              </a:solidFill>
            </a:endParaRPr>
          </a:p>
        </p:txBody>
      </p:sp>
    </p:spTree>
    <p:extLst>
      <p:ext uri="{BB962C8B-B14F-4D97-AF65-F5344CB8AC3E}">
        <p14:creationId xmlns:p14="http://schemas.microsoft.com/office/powerpoint/2010/main" xmlns="" val="6479340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5"/>
          </p:nvPr>
        </p:nvSpPr>
        <p:spPr/>
        <p:txBody>
          <a:bodyPr/>
          <a:lstStyle/>
          <a:p>
            <a:r>
              <a:rPr lang="en-GB" dirty="0" smtClean="0"/>
              <a:t>Demonstration scenario: Newcastle, UK</a:t>
            </a:r>
            <a:endParaRPr lang="en-GB" dirty="0"/>
          </a:p>
        </p:txBody>
      </p:sp>
      <p:sp>
        <p:nvSpPr>
          <p:cNvPr id="5" name="CuadroTexto 4"/>
          <p:cNvSpPr txBox="1"/>
          <p:nvPr/>
        </p:nvSpPr>
        <p:spPr>
          <a:xfrm>
            <a:off x="187973" y="620691"/>
            <a:ext cx="6565228" cy="5355312"/>
          </a:xfrm>
          <a:prstGeom prst="rect">
            <a:avLst/>
          </a:prstGeom>
          <a:noFill/>
        </p:spPr>
        <p:txBody>
          <a:bodyPr wrap="square" rtlCol="0">
            <a:spAutoFit/>
          </a:bodyPr>
          <a:lstStyle/>
          <a:p>
            <a:pPr algn="just"/>
            <a:r>
              <a:rPr lang="en-GB" dirty="0">
                <a:latin typeface="Arial" pitchFamily="34" charset="0"/>
                <a:cs typeface="Arial" pitchFamily="34" charset="0"/>
              </a:rPr>
              <a:t>The </a:t>
            </a:r>
            <a:r>
              <a:rPr lang="en-GB" b="1" dirty="0">
                <a:latin typeface="Arial" pitchFamily="34" charset="0"/>
                <a:cs typeface="Arial" pitchFamily="34" charset="0"/>
              </a:rPr>
              <a:t>main goal </a:t>
            </a:r>
            <a:r>
              <a:rPr lang="en-GB" dirty="0" smtClean="0">
                <a:latin typeface="Arial" pitchFamily="34" charset="0"/>
                <a:cs typeface="Arial" pitchFamily="34" charset="0"/>
              </a:rPr>
              <a:t>of the </a:t>
            </a:r>
            <a:r>
              <a:rPr lang="en-GB" dirty="0">
                <a:latin typeface="Arial" pitchFamily="34" charset="0"/>
                <a:cs typeface="Arial" pitchFamily="34" charset="0"/>
              </a:rPr>
              <a:t>demonstration in the </a:t>
            </a:r>
            <a:r>
              <a:rPr lang="en-GB" b="1" dirty="0" smtClean="0">
                <a:latin typeface="Arial" pitchFamily="34" charset="0"/>
                <a:cs typeface="Arial" pitchFamily="34" charset="0"/>
              </a:rPr>
              <a:t>Newcastle</a:t>
            </a:r>
            <a:r>
              <a:rPr lang="en-GB" dirty="0" smtClean="0">
                <a:latin typeface="Arial" pitchFamily="34" charset="0"/>
                <a:cs typeface="Arial" pitchFamily="34" charset="0"/>
              </a:rPr>
              <a:t> case </a:t>
            </a:r>
            <a:r>
              <a:rPr lang="en-GB" dirty="0">
                <a:latin typeface="Arial" pitchFamily="34" charset="0"/>
                <a:cs typeface="Arial" pitchFamily="34" charset="0"/>
              </a:rPr>
              <a:t>study is to </a:t>
            </a:r>
            <a:r>
              <a:rPr lang="en-GB" dirty="0" smtClean="0">
                <a:latin typeface="Arial" pitchFamily="34" charset="0"/>
                <a:cs typeface="Arial" pitchFamily="34" charset="0"/>
              </a:rPr>
              <a:t>identify housing buildings with a high risk of fuel poverty and to propose measure to upgrade them.</a:t>
            </a:r>
            <a:endParaRPr lang="en-GB" dirty="0">
              <a:latin typeface="Arial" pitchFamily="34" charset="0"/>
              <a:cs typeface="Arial" pitchFamily="34" charset="0"/>
            </a:endParaRPr>
          </a:p>
          <a:p>
            <a:pPr algn="just"/>
            <a:endParaRPr lang="en-GB" dirty="0">
              <a:latin typeface="Arial" pitchFamily="34" charset="0"/>
              <a:cs typeface="Arial" pitchFamily="34" charset="0"/>
            </a:endParaRPr>
          </a:p>
          <a:p>
            <a:pPr algn="just"/>
            <a:r>
              <a:rPr lang="en-GB" dirty="0" smtClean="0">
                <a:latin typeface="Arial" pitchFamily="34" charset="0"/>
                <a:cs typeface="Arial" pitchFamily="34" charset="0"/>
              </a:rPr>
              <a:t>An </a:t>
            </a:r>
            <a:r>
              <a:rPr lang="en-GB" b="1" dirty="0" smtClean="0">
                <a:latin typeface="Arial" pitchFamily="34" charset="0"/>
                <a:cs typeface="Arial" pitchFamily="34" charset="0"/>
              </a:rPr>
              <a:t>Energy Consultant </a:t>
            </a:r>
            <a:r>
              <a:rPr lang="en-GB" dirty="0" smtClean="0">
                <a:latin typeface="Arial" pitchFamily="34" charset="0"/>
                <a:cs typeface="Arial" pitchFamily="34" charset="0"/>
              </a:rPr>
              <a:t>has been contracted by </a:t>
            </a:r>
            <a:r>
              <a:rPr lang="en-GB" dirty="0">
                <a:latin typeface="Arial" pitchFamily="34" charset="0"/>
                <a:cs typeface="Arial" pitchFamily="34" charset="0"/>
              </a:rPr>
              <a:t>Newcastle City Council to </a:t>
            </a:r>
            <a:r>
              <a:rPr lang="en-GB" dirty="0" smtClean="0">
                <a:latin typeface="Arial" pitchFamily="34" charset="0"/>
                <a:cs typeface="Arial" pitchFamily="34" charset="0"/>
              </a:rPr>
              <a:t>come up with scenarios to improve low energy efficient dwellings in the </a:t>
            </a:r>
            <a:r>
              <a:rPr lang="en-GB" b="1" dirty="0" smtClean="0">
                <a:latin typeface="Arial" pitchFamily="34" charset="0"/>
                <a:cs typeface="Arial" pitchFamily="34" charset="0"/>
              </a:rPr>
              <a:t>Kenilworth Road area </a:t>
            </a:r>
            <a:r>
              <a:rPr lang="en-GB" dirty="0" smtClean="0">
                <a:latin typeface="Arial" pitchFamily="34" charset="0"/>
                <a:cs typeface="Arial" pitchFamily="34" charset="0"/>
              </a:rPr>
              <a:t>which is currently amongst the worst performing streets in Newcastle upon Tyne.</a:t>
            </a:r>
          </a:p>
          <a:p>
            <a:pPr algn="just"/>
            <a:endParaRPr lang="en-US" dirty="0" smtClean="0">
              <a:latin typeface="Arial" pitchFamily="34" charset="0"/>
              <a:cs typeface="Arial" pitchFamily="34" charset="0"/>
            </a:endParaRPr>
          </a:p>
          <a:p>
            <a:pPr algn="just"/>
            <a:r>
              <a:rPr lang="en-US" b="1" dirty="0" smtClean="0">
                <a:latin typeface="Arial" pitchFamily="34" charset="0"/>
                <a:cs typeface="Arial" pitchFamily="34" charset="0"/>
              </a:rPr>
              <a:t>Data sources</a:t>
            </a:r>
            <a:r>
              <a:rPr lang="en-US" dirty="0" smtClean="0">
                <a:latin typeface="Arial" pitchFamily="34" charset="0"/>
                <a:cs typeface="Arial" pitchFamily="34" charset="0"/>
              </a:rPr>
              <a:t>: </a:t>
            </a:r>
            <a:r>
              <a:rPr lang="en-GB" dirty="0" smtClean="0">
                <a:latin typeface="Arial" pitchFamily="34" charset="0"/>
                <a:cs typeface="Arial" pitchFamily="34" charset="0"/>
              </a:rPr>
              <a:t>Lower </a:t>
            </a:r>
            <a:r>
              <a:rPr lang="en-GB" dirty="0">
                <a:latin typeface="Arial" pitchFamily="34" charset="0"/>
                <a:cs typeface="Arial" pitchFamily="34" charset="0"/>
              </a:rPr>
              <a:t>L</a:t>
            </a:r>
            <a:r>
              <a:rPr lang="en-GB" dirty="0" smtClean="0">
                <a:latin typeface="Arial" pitchFamily="34" charset="0"/>
                <a:cs typeface="Arial" pitchFamily="34" charset="0"/>
              </a:rPr>
              <a:t>evel Super </a:t>
            </a:r>
            <a:r>
              <a:rPr lang="en-GB" dirty="0">
                <a:latin typeface="Arial" pitchFamily="34" charset="0"/>
                <a:cs typeface="Arial" pitchFamily="34" charset="0"/>
              </a:rPr>
              <a:t>O</a:t>
            </a:r>
            <a:r>
              <a:rPr lang="en-GB" dirty="0" smtClean="0">
                <a:latin typeface="Arial" pitchFamily="34" charset="0"/>
                <a:cs typeface="Arial" pitchFamily="34" charset="0"/>
              </a:rPr>
              <a:t>utput </a:t>
            </a:r>
            <a:r>
              <a:rPr lang="en-GB" dirty="0">
                <a:latin typeface="Arial" pitchFamily="34" charset="0"/>
                <a:cs typeface="Arial" pitchFamily="34" charset="0"/>
              </a:rPr>
              <a:t>A</a:t>
            </a:r>
            <a:r>
              <a:rPr lang="en-GB" dirty="0" smtClean="0">
                <a:latin typeface="Arial" pitchFamily="34" charset="0"/>
                <a:cs typeface="Arial" pitchFamily="34" charset="0"/>
              </a:rPr>
              <a:t>rea (LLSOA): income, fuel poverty, </a:t>
            </a:r>
            <a:r>
              <a:rPr lang="en-GB" dirty="0">
                <a:latin typeface="Arial" pitchFamily="34" charset="0"/>
                <a:cs typeface="Arial" pitchFamily="34" charset="0"/>
              </a:rPr>
              <a:t>Index of multiple </a:t>
            </a:r>
            <a:r>
              <a:rPr lang="en-GB" dirty="0" smtClean="0">
                <a:latin typeface="Arial" pitchFamily="34" charset="0"/>
                <a:cs typeface="Arial" pitchFamily="34" charset="0"/>
              </a:rPr>
              <a:t>deprivation. </a:t>
            </a:r>
          </a:p>
          <a:p>
            <a:pPr algn="just"/>
            <a:endParaRPr lang="en-US" dirty="0" smtClean="0">
              <a:latin typeface="Arial" pitchFamily="34" charset="0"/>
              <a:cs typeface="Arial" pitchFamily="34" charset="0"/>
            </a:endParaRPr>
          </a:p>
          <a:p>
            <a:pPr algn="just"/>
            <a:r>
              <a:rPr lang="en-GB" dirty="0">
                <a:latin typeface="Arial" pitchFamily="34" charset="0"/>
                <a:cs typeface="Arial" pitchFamily="34" charset="0"/>
              </a:rPr>
              <a:t>Three different projects were assessed</a:t>
            </a:r>
            <a:r>
              <a:rPr lang="en-GB" dirty="0" smtClean="0">
                <a:latin typeface="Arial" pitchFamily="34" charset="0"/>
                <a:cs typeface="Arial" pitchFamily="34" charset="0"/>
              </a:rPr>
              <a:t>:</a:t>
            </a:r>
          </a:p>
          <a:p>
            <a:pPr algn="just"/>
            <a:endParaRPr lang="en-GB" dirty="0">
              <a:latin typeface="Arial" pitchFamily="34" charset="0"/>
              <a:cs typeface="Arial" pitchFamily="34" charset="0"/>
            </a:endParaRPr>
          </a:p>
          <a:p>
            <a:pPr marL="285750" indent="-285750" algn="just">
              <a:buFont typeface="Arial" panose="020B0604020202020204" pitchFamily="34" charset="0"/>
              <a:buChar char="•"/>
            </a:pPr>
            <a:r>
              <a:rPr lang="en-GB" dirty="0">
                <a:latin typeface="Arial" pitchFamily="34" charset="0"/>
                <a:cs typeface="Arial" pitchFamily="34" charset="0"/>
              </a:rPr>
              <a:t>Insulation based refit</a:t>
            </a:r>
            <a:endParaRPr lang="en-GB" dirty="0">
              <a:latin typeface="Arial" pitchFamily="34" charset="0"/>
              <a:cs typeface="Arial" pitchFamily="34" charset="0"/>
              <a:sym typeface="Wingdings" panose="05000000000000000000" pitchFamily="2" charset="2"/>
            </a:endParaRPr>
          </a:p>
          <a:p>
            <a:pPr marL="285750" indent="-285750" algn="just">
              <a:buFont typeface="Arial" panose="020B0604020202020204" pitchFamily="34" charset="0"/>
              <a:buChar char="•"/>
            </a:pPr>
            <a:r>
              <a:rPr lang="en-GB" dirty="0">
                <a:latin typeface="Arial" pitchFamily="34" charset="0"/>
                <a:cs typeface="Arial" pitchFamily="34" charset="0"/>
                <a:sym typeface="Wingdings" panose="05000000000000000000" pitchFamily="2" charset="2"/>
              </a:rPr>
              <a:t>Renewables refit</a:t>
            </a:r>
          </a:p>
          <a:p>
            <a:pPr marL="285750" indent="-285750" algn="just">
              <a:buFont typeface="Arial" panose="020B0604020202020204" pitchFamily="34" charset="0"/>
              <a:buChar char="•"/>
            </a:pPr>
            <a:r>
              <a:rPr lang="en-GB" dirty="0">
                <a:latin typeface="Arial" pitchFamily="34" charset="0"/>
                <a:cs typeface="Arial" pitchFamily="34" charset="0"/>
              </a:rPr>
              <a:t>Targeted fabric refit</a:t>
            </a:r>
          </a:p>
          <a:p>
            <a:pPr algn="just"/>
            <a:endParaRPr lang="en-US" dirty="0" smtClean="0">
              <a:latin typeface="Arial" pitchFamily="34" charset="0"/>
              <a:cs typeface="Arial" pitchFamily="34" charset="0"/>
            </a:endParaRPr>
          </a:p>
        </p:txBody>
      </p:sp>
      <p:pic>
        <p:nvPicPr>
          <p:cNvPr id="1027"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l="5568" t="8617" r="5708"/>
          <a:stretch>
            <a:fillRect/>
          </a:stretch>
        </p:blipFill>
        <p:spPr bwMode="auto">
          <a:xfrm>
            <a:off x="6902631" y="504100"/>
            <a:ext cx="2764800" cy="2022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22"/>
          <p:cNvPicPr>
            <a:picLocks noChangeAspect="1" noChangeArrowheads="1"/>
          </p:cNvPicPr>
          <p:nvPr/>
        </p:nvPicPr>
        <p:blipFill>
          <a:blip r:embed="rId4" cstate="print">
            <a:extLst>
              <a:ext uri="{28A0092B-C50C-407E-A947-70E740481C1C}">
                <a14:useLocalDpi xmlns:a14="http://schemas.microsoft.com/office/drawing/2010/main" xmlns="" val="0"/>
              </a:ext>
            </a:extLst>
          </a:blip>
          <a:srcRect l="4826" t="7832" r="6081"/>
          <a:stretch>
            <a:fillRect/>
          </a:stretch>
        </p:blipFill>
        <p:spPr bwMode="auto">
          <a:xfrm>
            <a:off x="6897219" y="2581306"/>
            <a:ext cx="2764800" cy="2038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97219" y="4674487"/>
            <a:ext cx="2764800" cy="1864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066350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5"/>
          </p:nvPr>
        </p:nvSpPr>
        <p:spPr/>
        <p:txBody>
          <a:bodyPr/>
          <a:lstStyle/>
          <a:p>
            <a:r>
              <a:rPr lang="en-GB" dirty="0" smtClean="0"/>
              <a:t>Demonstration scenario: Copenhagen, DENMARK</a:t>
            </a:r>
            <a:endParaRPr lang="en-GB" dirty="0"/>
          </a:p>
        </p:txBody>
      </p:sp>
      <p:sp>
        <p:nvSpPr>
          <p:cNvPr id="5" name="CuadroTexto 4"/>
          <p:cNvSpPr txBox="1"/>
          <p:nvPr/>
        </p:nvSpPr>
        <p:spPr>
          <a:xfrm>
            <a:off x="187973" y="620690"/>
            <a:ext cx="6565228" cy="5355312"/>
          </a:xfrm>
          <a:prstGeom prst="rect">
            <a:avLst/>
          </a:prstGeom>
          <a:noFill/>
        </p:spPr>
        <p:txBody>
          <a:bodyPr wrap="square" rtlCol="0">
            <a:spAutoFit/>
          </a:bodyPr>
          <a:lstStyle/>
          <a:p>
            <a:pPr algn="just"/>
            <a:r>
              <a:rPr lang="en-GB" dirty="0">
                <a:latin typeface="Arial" pitchFamily="34" charset="0"/>
                <a:cs typeface="Arial" pitchFamily="34" charset="0"/>
              </a:rPr>
              <a:t>The </a:t>
            </a:r>
            <a:r>
              <a:rPr lang="en-GB" b="1" dirty="0">
                <a:latin typeface="Arial" pitchFamily="34" charset="0"/>
                <a:cs typeface="Arial" pitchFamily="34" charset="0"/>
              </a:rPr>
              <a:t>main goal </a:t>
            </a:r>
            <a:r>
              <a:rPr lang="en-GB" dirty="0" smtClean="0">
                <a:latin typeface="Arial" pitchFamily="34" charset="0"/>
                <a:cs typeface="Arial" pitchFamily="34" charset="0"/>
              </a:rPr>
              <a:t>of the </a:t>
            </a:r>
            <a:r>
              <a:rPr lang="en-GB" dirty="0">
                <a:latin typeface="Arial" pitchFamily="34" charset="0"/>
                <a:cs typeface="Arial" pitchFamily="34" charset="0"/>
              </a:rPr>
              <a:t>demonstration in the </a:t>
            </a:r>
            <a:r>
              <a:rPr lang="en-GB" b="1" dirty="0" smtClean="0">
                <a:latin typeface="Arial" pitchFamily="34" charset="0"/>
                <a:cs typeface="Arial" pitchFamily="34" charset="0"/>
              </a:rPr>
              <a:t>Copenhagen</a:t>
            </a:r>
            <a:r>
              <a:rPr lang="en-GB" dirty="0" smtClean="0">
                <a:latin typeface="Arial" pitchFamily="34" charset="0"/>
                <a:cs typeface="Arial" pitchFamily="34" charset="0"/>
              </a:rPr>
              <a:t> case </a:t>
            </a:r>
            <a:r>
              <a:rPr lang="en-GB" dirty="0">
                <a:latin typeface="Arial" pitchFamily="34" charset="0"/>
                <a:cs typeface="Arial" pitchFamily="34" charset="0"/>
              </a:rPr>
              <a:t>study is </a:t>
            </a:r>
            <a:r>
              <a:rPr lang="en-GB" dirty="0" smtClean="0">
                <a:latin typeface="Arial" pitchFamily="34" charset="0"/>
                <a:cs typeface="Arial" pitchFamily="34" charset="0"/>
              </a:rPr>
              <a:t>to assess </a:t>
            </a:r>
            <a:r>
              <a:rPr lang="en-GB" dirty="0">
                <a:latin typeface="Arial" pitchFamily="34" charset="0"/>
                <a:cs typeface="Arial" pitchFamily="34" charset="0"/>
              </a:rPr>
              <a:t>different strategies regarding supply of energy, based both on central and distributed </a:t>
            </a:r>
            <a:r>
              <a:rPr lang="en-GB" dirty="0" smtClean="0">
                <a:latin typeface="Arial" pitchFamily="34" charset="0"/>
                <a:cs typeface="Arial" pitchFamily="34" charset="0"/>
              </a:rPr>
              <a:t>solutions </a:t>
            </a:r>
            <a:r>
              <a:rPr lang="en-GB" dirty="0">
                <a:latin typeface="Arial" pitchFamily="34" charset="0"/>
                <a:cs typeface="Arial" pitchFamily="34" charset="0"/>
              </a:rPr>
              <a:t>in a greenfield planning situation</a:t>
            </a:r>
            <a:r>
              <a:rPr lang="en-GB" dirty="0" smtClean="0">
                <a:latin typeface="Arial" pitchFamily="34" charset="0"/>
                <a:cs typeface="Arial" pitchFamily="34" charset="0"/>
              </a:rPr>
              <a:t>. </a:t>
            </a:r>
            <a:endParaRPr lang="en-GB" dirty="0">
              <a:latin typeface="Arial" pitchFamily="34" charset="0"/>
              <a:cs typeface="Arial" pitchFamily="34" charset="0"/>
            </a:endParaRPr>
          </a:p>
          <a:p>
            <a:pPr algn="just"/>
            <a:endParaRPr lang="en-GB" dirty="0">
              <a:latin typeface="Arial" pitchFamily="34" charset="0"/>
              <a:cs typeface="Arial" pitchFamily="34" charset="0"/>
            </a:endParaRPr>
          </a:p>
          <a:p>
            <a:pPr algn="just"/>
            <a:r>
              <a:rPr lang="en-US" dirty="0" smtClean="0">
                <a:latin typeface="Arial" pitchFamily="34" charset="0"/>
                <a:cs typeface="Arial" pitchFamily="34" charset="0"/>
              </a:rPr>
              <a:t>An </a:t>
            </a:r>
            <a:r>
              <a:rPr lang="en-US" b="1" dirty="0" smtClean="0">
                <a:latin typeface="Arial" pitchFamily="34" charset="0"/>
                <a:cs typeface="Arial" pitchFamily="34" charset="0"/>
              </a:rPr>
              <a:t>urban planner </a:t>
            </a:r>
            <a:r>
              <a:rPr lang="en-US" dirty="0" smtClean="0">
                <a:latin typeface="Arial" pitchFamily="34" charset="0"/>
                <a:cs typeface="Arial" pitchFamily="34" charset="0"/>
              </a:rPr>
              <a:t>from the </a:t>
            </a:r>
            <a:r>
              <a:rPr lang="en-US" dirty="0">
                <a:latin typeface="Arial" pitchFamily="34" charset="0"/>
                <a:cs typeface="Arial" pitchFamily="34" charset="0"/>
              </a:rPr>
              <a:t>Environmental Department of the Municipality </a:t>
            </a:r>
            <a:r>
              <a:rPr lang="en-US" dirty="0" smtClean="0">
                <a:latin typeface="Arial" pitchFamily="34" charset="0"/>
                <a:cs typeface="Arial" pitchFamily="34" charset="0"/>
              </a:rPr>
              <a:t>has </a:t>
            </a:r>
            <a:r>
              <a:rPr lang="en-US" dirty="0">
                <a:latin typeface="Arial" pitchFamily="34" charset="0"/>
                <a:cs typeface="Arial" pitchFamily="34" charset="0"/>
              </a:rPr>
              <a:t>been assigned the task </a:t>
            </a:r>
            <a:r>
              <a:rPr lang="en-US" dirty="0" smtClean="0">
                <a:latin typeface="Arial" pitchFamily="34" charset="0"/>
                <a:cs typeface="Arial" pitchFamily="34" charset="0"/>
              </a:rPr>
              <a:t>to evaluate new </a:t>
            </a:r>
            <a:r>
              <a:rPr lang="en-US" dirty="0">
                <a:latin typeface="Arial" pitchFamily="34" charset="0"/>
                <a:cs typeface="Arial" pitchFamily="34" charset="0"/>
              </a:rPr>
              <a:t>strategies currently being debated </a:t>
            </a:r>
            <a:r>
              <a:rPr lang="en-US" dirty="0" smtClean="0">
                <a:latin typeface="Arial" pitchFamily="34" charset="0"/>
                <a:cs typeface="Arial" pitchFamily="34" charset="0"/>
              </a:rPr>
              <a:t>by local authorities. One of them is to </a:t>
            </a:r>
            <a:r>
              <a:rPr lang="en-US" dirty="0">
                <a:latin typeface="Arial" pitchFamily="34" charset="0"/>
                <a:cs typeface="Arial" pitchFamily="34" charset="0"/>
              </a:rPr>
              <a:t>change </a:t>
            </a:r>
            <a:r>
              <a:rPr lang="en-US" dirty="0" smtClean="0">
                <a:latin typeface="Arial" pitchFamily="34" charset="0"/>
                <a:cs typeface="Arial" pitchFamily="34" charset="0"/>
              </a:rPr>
              <a:t>energy supplied by heat pumps.</a:t>
            </a:r>
          </a:p>
          <a:p>
            <a:pPr algn="just"/>
            <a:endParaRPr lang="en-US" dirty="0" smtClean="0">
              <a:latin typeface="Arial" pitchFamily="34" charset="0"/>
              <a:cs typeface="Arial" pitchFamily="34" charset="0"/>
            </a:endParaRPr>
          </a:p>
          <a:p>
            <a:pPr algn="just"/>
            <a:r>
              <a:rPr lang="en-US" b="1" dirty="0" smtClean="0">
                <a:latin typeface="Arial" pitchFamily="34" charset="0"/>
                <a:cs typeface="Arial" pitchFamily="34" charset="0"/>
              </a:rPr>
              <a:t>Data sources</a:t>
            </a:r>
            <a:r>
              <a:rPr lang="en-US" dirty="0" smtClean="0">
                <a:latin typeface="Arial" pitchFamily="34" charset="0"/>
                <a:cs typeface="Arial" pitchFamily="34" charset="0"/>
              </a:rPr>
              <a:t>: building typologies (supply technologies, energy demand), carbon emission coefficients.</a:t>
            </a:r>
          </a:p>
          <a:p>
            <a:pPr algn="just"/>
            <a:endParaRPr lang="en-US" dirty="0" smtClean="0">
              <a:latin typeface="Arial" pitchFamily="34" charset="0"/>
              <a:cs typeface="Arial" pitchFamily="34" charset="0"/>
            </a:endParaRPr>
          </a:p>
          <a:p>
            <a:pPr algn="just"/>
            <a:r>
              <a:rPr lang="en-GB" dirty="0">
                <a:latin typeface="Arial" pitchFamily="34" charset="0"/>
                <a:cs typeface="Arial" pitchFamily="34" charset="0"/>
              </a:rPr>
              <a:t>Three different projects were assessed</a:t>
            </a:r>
            <a:r>
              <a:rPr lang="en-GB" dirty="0" smtClean="0">
                <a:latin typeface="Arial" pitchFamily="34" charset="0"/>
                <a:cs typeface="Arial" pitchFamily="34" charset="0"/>
              </a:rPr>
              <a:t>:</a:t>
            </a:r>
          </a:p>
          <a:p>
            <a:pPr algn="just"/>
            <a:endParaRPr lang="en-GB" dirty="0">
              <a:latin typeface="Arial" pitchFamily="34" charset="0"/>
              <a:cs typeface="Arial" pitchFamily="34" charset="0"/>
            </a:endParaRPr>
          </a:p>
          <a:p>
            <a:pPr marL="285750" indent="-285750" algn="just">
              <a:buFont typeface="Arial" panose="020B0604020202020204" pitchFamily="34" charset="0"/>
              <a:buChar char="•"/>
            </a:pPr>
            <a:r>
              <a:rPr lang="en-GB" dirty="0">
                <a:latin typeface="Arial" pitchFamily="34" charset="0"/>
                <a:cs typeface="Arial" pitchFamily="34" charset="0"/>
              </a:rPr>
              <a:t>District heating projection</a:t>
            </a:r>
            <a:endParaRPr lang="en-GB" dirty="0">
              <a:latin typeface="Arial" pitchFamily="34" charset="0"/>
              <a:cs typeface="Arial" pitchFamily="34" charset="0"/>
              <a:sym typeface="Wingdings" panose="05000000000000000000" pitchFamily="2" charset="2"/>
            </a:endParaRPr>
          </a:p>
          <a:p>
            <a:pPr marL="285750" indent="-285750" algn="just">
              <a:buFont typeface="Arial" panose="020B0604020202020204" pitchFamily="34" charset="0"/>
              <a:buChar char="•"/>
            </a:pPr>
            <a:r>
              <a:rPr lang="en-GB" dirty="0">
                <a:latin typeface="Arial" pitchFamily="34" charset="0"/>
                <a:cs typeface="Arial" pitchFamily="34" charset="0"/>
                <a:sym typeface="Wingdings" panose="05000000000000000000" pitchFamily="2" charset="2"/>
              </a:rPr>
              <a:t>Individual fossil fuel solutions</a:t>
            </a:r>
          </a:p>
          <a:p>
            <a:pPr marL="285750" indent="-285750" algn="just">
              <a:buFont typeface="Arial" panose="020B0604020202020204" pitchFamily="34" charset="0"/>
              <a:buChar char="•"/>
            </a:pPr>
            <a:r>
              <a:rPr lang="en-GB" dirty="0">
                <a:latin typeface="Arial" pitchFamily="34" charset="0"/>
                <a:cs typeface="Arial" pitchFamily="34" charset="0"/>
              </a:rPr>
              <a:t>Ground source heat pump</a:t>
            </a:r>
          </a:p>
          <a:p>
            <a:pPr algn="just"/>
            <a:endParaRPr lang="en-US" dirty="0">
              <a:latin typeface="Arial" pitchFamily="34" charset="0"/>
              <a:cs typeface="Arial" pitchFamily="34" charset="0"/>
            </a:endParaRPr>
          </a:p>
        </p:txBody>
      </p:sp>
      <p:pic>
        <p:nvPicPr>
          <p:cNvPr id="7" name="Imagen 6"/>
          <p:cNvPicPr>
            <a:picLocks noChangeAspect="1"/>
          </p:cNvPicPr>
          <p:nvPr/>
        </p:nvPicPr>
        <p:blipFill rotWithShape="1">
          <a:blip r:embed="rId3" cstate="print"/>
          <a:srcRect l="2160" t="8512" r="3931" b="2366"/>
          <a:stretch/>
        </p:blipFill>
        <p:spPr>
          <a:xfrm>
            <a:off x="6897219" y="2607291"/>
            <a:ext cx="2764800" cy="2017087"/>
          </a:xfrm>
          <a:prstGeom prst="rect">
            <a:avLst/>
          </a:prstGeom>
        </p:spPr>
      </p:pic>
      <p:pic>
        <p:nvPicPr>
          <p:cNvPr id="8" name="Imagen 7"/>
          <p:cNvPicPr>
            <a:picLocks noChangeAspect="1"/>
          </p:cNvPicPr>
          <p:nvPr/>
        </p:nvPicPr>
        <p:blipFill rotWithShape="1">
          <a:blip r:embed="rId4" cstate="print"/>
          <a:srcRect l="2751" t="8512" r="3931" b="2366"/>
          <a:stretch/>
        </p:blipFill>
        <p:spPr>
          <a:xfrm>
            <a:off x="6897219" y="476678"/>
            <a:ext cx="2764800" cy="2029853"/>
          </a:xfrm>
          <a:prstGeom prst="rect">
            <a:avLst/>
          </a:prstGeom>
        </p:spPr>
      </p:pic>
      <p:pic>
        <p:nvPicPr>
          <p:cNvPr id="6" name="Imagen 18" descr="Description: Description: snipfigure6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287" b="17139"/>
          <a:stretch/>
        </p:blipFill>
        <p:spPr bwMode="auto">
          <a:xfrm>
            <a:off x="6897219" y="4725150"/>
            <a:ext cx="2764800" cy="1775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679689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5"/>
          </p:nvPr>
        </p:nvSpPr>
        <p:spPr/>
        <p:txBody>
          <a:bodyPr/>
          <a:lstStyle/>
          <a:p>
            <a:r>
              <a:rPr lang="en-GB" dirty="0" smtClean="0"/>
              <a:t>CASE STUDY: TORINO</a:t>
            </a:r>
            <a:endParaRPr lang="en-GB" dirty="0"/>
          </a:p>
        </p:txBody>
      </p:sp>
      <p:pic>
        <p:nvPicPr>
          <p:cNvPr id="9" name="Imagen 3"/>
          <p:cNvPicPr>
            <a:picLocks noChangeAspect="1"/>
          </p:cNvPicPr>
          <p:nvPr/>
        </p:nvPicPr>
        <p:blipFill rotWithShape="1">
          <a:blip r:embed="rId3" cstate="print"/>
          <a:srcRect t="9350"/>
          <a:stretch/>
        </p:blipFill>
        <p:spPr>
          <a:xfrm>
            <a:off x="842699" y="548680"/>
            <a:ext cx="8430781" cy="5875200"/>
          </a:xfrm>
          <a:prstGeom prst="rect">
            <a:avLst/>
          </a:prstGeom>
        </p:spPr>
      </p:pic>
    </p:spTree>
    <p:extLst>
      <p:ext uri="{BB962C8B-B14F-4D97-AF65-F5344CB8AC3E}">
        <p14:creationId xmlns:p14="http://schemas.microsoft.com/office/powerpoint/2010/main" xmlns="" val="40679689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2916" y="-52512"/>
            <a:ext cx="9930954" cy="6910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n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58312" y="836718"/>
            <a:ext cx="3389383" cy="1350267"/>
          </a:xfrm>
          <a:prstGeom prst="rect">
            <a:avLst/>
          </a:prstGeom>
        </p:spPr>
      </p:pic>
      <p:sp>
        <p:nvSpPr>
          <p:cNvPr id="6" name="6 Marcador de texto"/>
          <p:cNvSpPr>
            <a:spLocks noGrp="1"/>
          </p:cNvSpPr>
          <p:nvPr>
            <p:ph type="body" sz="quarter" idx="16"/>
          </p:nvPr>
        </p:nvSpPr>
        <p:spPr>
          <a:xfrm>
            <a:off x="-39555" y="6552953"/>
            <a:ext cx="9957593" cy="414387"/>
          </a:xfrm>
        </p:spPr>
        <p:txBody>
          <a:bodyPr/>
          <a:lstStyle/>
          <a:p>
            <a:pPr algn="r"/>
            <a:r>
              <a:rPr lang="en-US" dirty="0" smtClean="0">
                <a:solidFill>
                  <a:schemeClr val="tx1"/>
                </a:solidFill>
              </a:rPr>
              <a:t>Smart City Expo World Congress, Barcelona, 18-20 November 2014</a:t>
            </a:r>
            <a:endParaRPr lang="en-US" dirty="0">
              <a:solidFill>
                <a:schemeClr val="tx1"/>
              </a:solidFill>
            </a:endParaRPr>
          </a:p>
        </p:txBody>
      </p:sp>
      <p:sp>
        <p:nvSpPr>
          <p:cNvPr id="7" name="Rectángulo 6"/>
          <p:cNvSpPr/>
          <p:nvPr/>
        </p:nvSpPr>
        <p:spPr>
          <a:xfrm>
            <a:off x="344488" y="2636915"/>
            <a:ext cx="9217024" cy="3651151"/>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108000" tIns="180000" rIns="108000" bIns="144000">
            <a:spAutoFit/>
          </a:bodyPr>
          <a:lstStyle/>
          <a:p>
            <a:pPr algn="ctr"/>
            <a:r>
              <a:rPr lang="en-GB" b="1" dirty="0">
                <a:solidFill>
                  <a:srgbClr val="333333"/>
                </a:solidFill>
                <a:latin typeface="Lato"/>
              </a:rPr>
              <a:t>SERVICE PLATFORM TO SUPPORT PLANNING OF ENERGY EFFICIENT CITIES</a:t>
            </a:r>
          </a:p>
          <a:p>
            <a:pPr algn="just"/>
            <a:endParaRPr lang="en-GB" dirty="0" smtClean="0">
              <a:solidFill>
                <a:srgbClr val="333333"/>
              </a:solidFill>
              <a:latin typeface="Lato"/>
            </a:endParaRPr>
          </a:p>
          <a:p>
            <a:pPr algn="just"/>
            <a:r>
              <a:rPr lang="en-GB" dirty="0" smtClean="0">
                <a:solidFill>
                  <a:srgbClr val="333333"/>
                </a:solidFill>
                <a:latin typeface="Lato"/>
              </a:rPr>
              <a:t>An </a:t>
            </a:r>
            <a:r>
              <a:rPr lang="en-GB" dirty="0">
                <a:solidFill>
                  <a:srgbClr val="333333"/>
                </a:solidFill>
                <a:latin typeface="Lato"/>
              </a:rPr>
              <a:t>energy service platform that supports planners, energy consultants, policy makers and other stakeholders in the process of taking decisions aimed at improving the energy efficiency of urban areas. </a:t>
            </a:r>
            <a:endParaRPr lang="en-GB" dirty="0" smtClean="0">
              <a:solidFill>
                <a:srgbClr val="333333"/>
              </a:solidFill>
              <a:latin typeface="Lato"/>
            </a:endParaRPr>
          </a:p>
          <a:p>
            <a:pPr algn="just"/>
            <a:endParaRPr lang="en-GB" dirty="0">
              <a:solidFill>
                <a:srgbClr val="333333"/>
              </a:solidFill>
              <a:latin typeface="Lato"/>
            </a:endParaRPr>
          </a:p>
          <a:p>
            <a:pPr algn="just"/>
            <a:r>
              <a:rPr lang="en-GB" dirty="0" smtClean="0">
                <a:solidFill>
                  <a:srgbClr val="333333"/>
                </a:solidFill>
                <a:latin typeface="Lato"/>
              </a:rPr>
              <a:t>The </a:t>
            </a:r>
            <a:r>
              <a:rPr lang="en-GB" dirty="0">
                <a:solidFill>
                  <a:srgbClr val="333333"/>
                </a:solidFill>
                <a:latin typeface="Lato"/>
              </a:rPr>
              <a:t>services provided are based on the integration of available energy related data from multiple sources such as geographic information, cadastre, economic indicators, and consumption, among others. </a:t>
            </a:r>
            <a:endParaRPr lang="en-GB" dirty="0" smtClean="0">
              <a:solidFill>
                <a:srgbClr val="333333"/>
              </a:solidFill>
              <a:latin typeface="Lato"/>
            </a:endParaRPr>
          </a:p>
          <a:p>
            <a:pPr algn="just"/>
            <a:endParaRPr lang="en-GB" dirty="0">
              <a:solidFill>
                <a:srgbClr val="333333"/>
              </a:solidFill>
              <a:latin typeface="Lato"/>
            </a:endParaRPr>
          </a:p>
          <a:p>
            <a:pPr algn="just"/>
            <a:r>
              <a:rPr lang="en-GB" dirty="0" smtClean="0">
                <a:solidFill>
                  <a:srgbClr val="333333"/>
                </a:solidFill>
                <a:latin typeface="Lato"/>
              </a:rPr>
              <a:t>The </a:t>
            </a:r>
            <a:r>
              <a:rPr lang="en-GB" dirty="0">
                <a:solidFill>
                  <a:srgbClr val="333333"/>
                </a:solidFill>
                <a:latin typeface="Lato"/>
              </a:rPr>
              <a:t>integrated data is analysed using assessment and simulation tools that are specifically adapted to the needs of each case</a:t>
            </a:r>
            <a:r>
              <a:rPr lang="en-GB" dirty="0" smtClean="0">
                <a:solidFill>
                  <a:srgbClr val="333333"/>
                </a:solidFill>
                <a:latin typeface="Lato"/>
              </a:rPr>
              <a:t>.</a:t>
            </a:r>
            <a:endParaRPr lang="en-GB" dirty="0">
              <a:solidFill>
                <a:srgbClr val="333333"/>
              </a:solidFill>
              <a:latin typeface="Lato"/>
            </a:endParaRPr>
          </a:p>
        </p:txBody>
      </p:sp>
    </p:spTree>
    <p:extLst>
      <p:ext uri="{BB962C8B-B14F-4D97-AF65-F5344CB8AC3E}">
        <p14:creationId xmlns:p14="http://schemas.microsoft.com/office/powerpoint/2010/main" xmlns="" val="19525753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5 Rectángulo"/>
          <p:cNvSpPr/>
          <p:nvPr/>
        </p:nvSpPr>
        <p:spPr>
          <a:xfrm>
            <a:off x="2378714" y="6093296"/>
            <a:ext cx="7527286" cy="7647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400" b="1" dirty="0" smtClean="0">
                <a:solidFill>
                  <a:prstClr val="black">
                    <a:lumMod val="75000"/>
                    <a:lumOff val="25000"/>
                  </a:prstClr>
                </a:solidFill>
              </a:rPr>
              <a:t>SEMANCO is being carried out with the support of the European Union’s FP7 </a:t>
            </a:r>
            <a:r>
              <a:rPr lang="en-US" sz="1400" b="1" dirty="0" err="1" smtClean="0">
                <a:solidFill>
                  <a:prstClr val="black">
                    <a:lumMod val="75000"/>
                    <a:lumOff val="25000"/>
                  </a:prstClr>
                </a:solidFill>
              </a:rPr>
              <a:t>Programme</a:t>
            </a:r>
            <a:r>
              <a:rPr lang="en-US" sz="1400" b="1" dirty="0" smtClean="0">
                <a:solidFill>
                  <a:prstClr val="black">
                    <a:lumMod val="75000"/>
                    <a:lumOff val="25000"/>
                  </a:prstClr>
                </a:solidFill>
              </a:rPr>
              <a:t> “ICT for Energy Systems” 2011-2014, under the grant agreement number 287534 . </a:t>
            </a:r>
            <a:endParaRPr lang="es-ES" sz="1400" b="1" dirty="0">
              <a:solidFill>
                <a:prstClr val="black">
                  <a:lumMod val="75000"/>
                  <a:lumOff val="25000"/>
                </a:prstClr>
              </a:solidFill>
            </a:endParaRPr>
          </a:p>
        </p:txBody>
      </p:sp>
      <p:sp>
        <p:nvSpPr>
          <p:cNvPr id="7" name="6 Rectángulo"/>
          <p:cNvSpPr/>
          <p:nvPr/>
        </p:nvSpPr>
        <p:spPr>
          <a:xfrm>
            <a:off x="0" y="-171400"/>
            <a:ext cx="990600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a:solidFill>
                <a:prstClr val="white"/>
              </a:solidFill>
            </a:endParaRPr>
          </a:p>
        </p:txBody>
      </p:sp>
      <p:sp>
        <p:nvSpPr>
          <p:cNvPr id="8" name="7 CuadroTexto"/>
          <p:cNvSpPr txBox="1"/>
          <p:nvPr/>
        </p:nvSpPr>
        <p:spPr>
          <a:xfrm>
            <a:off x="1342896" y="1916832"/>
            <a:ext cx="6967869" cy="2677656"/>
          </a:xfrm>
          <a:prstGeom prst="rect">
            <a:avLst/>
          </a:prstGeom>
          <a:noFill/>
        </p:spPr>
        <p:txBody>
          <a:bodyPr wrap="none" rtlCol="0">
            <a:spAutoFit/>
          </a:bodyPr>
          <a:lstStyle/>
          <a:p>
            <a:pPr algn="ctr" fontAlgn="base">
              <a:spcBef>
                <a:spcPct val="0"/>
              </a:spcBef>
              <a:spcAft>
                <a:spcPct val="0"/>
              </a:spcAft>
            </a:pPr>
            <a:r>
              <a:rPr lang="es-ES" sz="2400" b="1" dirty="0" err="1" smtClean="0">
                <a:solidFill>
                  <a:prstClr val="black">
                    <a:lumMod val="75000"/>
                    <a:lumOff val="25000"/>
                  </a:prstClr>
                </a:solidFill>
                <a:cs typeface="Arial" charset="0"/>
              </a:rPr>
              <a:t>If</a:t>
            </a:r>
            <a:r>
              <a:rPr lang="es-ES" sz="2400" b="1" dirty="0" smtClean="0">
                <a:solidFill>
                  <a:prstClr val="black">
                    <a:lumMod val="75000"/>
                    <a:lumOff val="25000"/>
                  </a:prstClr>
                </a:solidFill>
                <a:cs typeface="Arial" charset="0"/>
              </a:rPr>
              <a:t> </a:t>
            </a:r>
            <a:r>
              <a:rPr lang="es-ES" sz="2400" b="1" dirty="0" err="1" smtClean="0">
                <a:solidFill>
                  <a:prstClr val="black">
                    <a:lumMod val="75000"/>
                    <a:lumOff val="25000"/>
                  </a:prstClr>
                </a:solidFill>
                <a:cs typeface="Arial" charset="0"/>
              </a:rPr>
              <a:t>you</a:t>
            </a:r>
            <a:r>
              <a:rPr lang="es-ES" sz="2400" b="1" dirty="0" smtClean="0">
                <a:solidFill>
                  <a:prstClr val="black">
                    <a:lumMod val="75000"/>
                    <a:lumOff val="25000"/>
                  </a:prstClr>
                </a:solidFill>
                <a:cs typeface="Arial" charset="0"/>
              </a:rPr>
              <a:t> </a:t>
            </a:r>
            <a:r>
              <a:rPr lang="es-ES" sz="2400" b="1" dirty="0" err="1" smtClean="0">
                <a:solidFill>
                  <a:prstClr val="black">
                    <a:lumMod val="75000"/>
                    <a:lumOff val="25000"/>
                  </a:prstClr>
                </a:solidFill>
                <a:cs typeface="Arial" charset="0"/>
              </a:rPr>
              <a:t>would</a:t>
            </a:r>
            <a:r>
              <a:rPr lang="es-ES" sz="2400" b="1" dirty="0" smtClean="0">
                <a:solidFill>
                  <a:prstClr val="black">
                    <a:lumMod val="75000"/>
                    <a:lumOff val="25000"/>
                  </a:prstClr>
                </a:solidFill>
                <a:cs typeface="Arial" charset="0"/>
              </a:rPr>
              <a:t> </a:t>
            </a:r>
            <a:r>
              <a:rPr lang="es-ES" sz="2400" b="1" dirty="0" err="1" smtClean="0">
                <a:solidFill>
                  <a:prstClr val="black">
                    <a:lumMod val="75000"/>
                    <a:lumOff val="25000"/>
                  </a:prstClr>
                </a:solidFill>
                <a:cs typeface="Arial" charset="0"/>
              </a:rPr>
              <a:t>like</a:t>
            </a:r>
            <a:r>
              <a:rPr lang="es-ES" sz="2400" b="1" dirty="0" smtClean="0">
                <a:solidFill>
                  <a:prstClr val="black">
                    <a:lumMod val="75000"/>
                    <a:lumOff val="25000"/>
                  </a:prstClr>
                </a:solidFill>
                <a:cs typeface="Arial" charset="0"/>
              </a:rPr>
              <a:t> more </a:t>
            </a:r>
            <a:r>
              <a:rPr lang="es-ES" sz="2400" b="1" dirty="0" err="1" smtClean="0">
                <a:solidFill>
                  <a:prstClr val="black">
                    <a:lumMod val="75000"/>
                    <a:lumOff val="25000"/>
                  </a:prstClr>
                </a:solidFill>
                <a:cs typeface="Arial" charset="0"/>
              </a:rPr>
              <a:t>information</a:t>
            </a:r>
            <a:r>
              <a:rPr lang="es-ES" sz="2400" b="1" dirty="0" smtClean="0">
                <a:solidFill>
                  <a:prstClr val="black">
                    <a:lumMod val="75000"/>
                    <a:lumOff val="25000"/>
                  </a:prstClr>
                </a:solidFill>
                <a:cs typeface="Arial" charset="0"/>
              </a:rPr>
              <a:t>, please contact us</a:t>
            </a:r>
          </a:p>
          <a:p>
            <a:pPr algn="ctr" fontAlgn="base">
              <a:spcBef>
                <a:spcPct val="0"/>
              </a:spcBef>
              <a:spcAft>
                <a:spcPct val="0"/>
              </a:spcAft>
            </a:pPr>
            <a:endParaRPr lang="es-ES" sz="2400" dirty="0" smtClean="0">
              <a:solidFill>
                <a:prstClr val="black"/>
              </a:solidFill>
              <a:cs typeface="Arial" charset="0"/>
            </a:endParaRPr>
          </a:p>
          <a:p>
            <a:pPr algn="ctr" fontAlgn="base">
              <a:spcBef>
                <a:spcPct val="0"/>
              </a:spcBef>
              <a:spcAft>
                <a:spcPct val="0"/>
              </a:spcAft>
            </a:pPr>
            <a:r>
              <a:rPr lang="es-ES" sz="2400" b="1" dirty="0" smtClean="0">
                <a:solidFill>
                  <a:srgbClr val="C00000"/>
                </a:solidFill>
                <a:cs typeface="Arial" charset="0"/>
              </a:rPr>
              <a:t>madrazo@salleurl.edu</a:t>
            </a:r>
          </a:p>
          <a:p>
            <a:pPr algn="ctr" fontAlgn="base">
              <a:spcBef>
                <a:spcPct val="0"/>
              </a:spcBef>
              <a:spcAft>
                <a:spcPct val="0"/>
              </a:spcAft>
            </a:pPr>
            <a:endParaRPr lang="es-ES" sz="2400" dirty="0" smtClean="0">
              <a:solidFill>
                <a:prstClr val="black"/>
              </a:solidFill>
              <a:cs typeface="Arial" charset="0"/>
            </a:endParaRPr>
          </a:p>
          <a:p>
            <a:pPr algn="ctr" fontAlgn="base">
              <a:spcBef>
                <a:spcPct val="0"/>
              </a:spcBef>
              <a:spcAft>
                <a:spcPct val="0"/>
              </a:spcAft>
            </a:pPr>
            <a:r>
              <a:rPr lang="es-ES" sz="2400" b="1" dirty="0" err="1" smtClean="0">
                <a:solidFill>
                  <a:prstClr val="black">
                    <a:lumMod val="75000"/>
                    <a:lumOff val="25000"/>
                  </a:prstClr>
                </a:solidFill>
                <a:cs typeface="Arial" charset="0"/>
              </a:rPr>
              <a:t>or</a:t>
            </a:r>
            <a:r>
              <a:rPr lang="es-ES" sz="2400" b="1" dirty="0" smtClean="0">
                <a:solidFill>
                  <a:prstClr val="black">
                    <a:lumMod val="75000"/>
                    <a:lumOff val="25000"/>
                  </a:prstClr>
                </a:solidFill>
                <a:cs typeface="Arial" charset="0"/>
              </a:rPr>
              <a:t> </a:t>
            </a:r>
            <a:r>
              <a:rPr lang="es-ES" sz="2400" b="1" dirty="0" err="1" smtClean="0">
                <a:solidFill>
                  <a:prstClr val="black">
                    <a:lumMod val="75000"/>
                    <a:lumOff val="25000"/>
                  </a:prstClr>
                </a:solidFill>
                <a:cs typeface="Arial" charset="0"/>
              </a:rPr>
              <a:t>visit</a:t>
            </a:r>
            <a:r>
              <a:rPr lang="es-ES" sz="2400" b="1" dirty="0" smtClean="0">
                <a:solidFill>
                  <a:prstClr val="black">
                    <a:lumMod val="75000"/>
                    <a:lumOff val="25000"/>
                  </a:prstClr>
                </a:solidFill>
                <a:cs typeface="Arial" charset="0"/>
              </a:rPr>
              <a:t> </a:t>
            </a:r>
            <a:r>
              <a:rPr lang="es-ES" sz="2400" b="1" dirty="0" err="1" smtClean="0">
                <a:solidFill>
                  <a:prstClr val="black">
                    <a:lumMod val="75000"/>
                    <a:lumOff val="25000"/>
                  </a:prstClr>
                </a:solidFill>
                <a:cs typeface="Arial" charset="0"/>
              </a:rPr>
              <a:t>our</a:t>
            </a:r>
            <a:r>
              <a:rPr lang="es-ES" sz="2400" b="1" dirty="0" smtClean="0">
                <a:solidFill>
                  <a:prstClr val="black">
                    <a:lumMod val="75000"/>
                    <a:lumOff val="25000"/>
                  </a:prstClr>
                </a:solidFill>
                <a:cs typeface="Arial" charset="0"/>
              </a:rPr>
              <a:t> web </a:t>
            </a:r>
            <a:r>
              <a:rPr lang="es-ES" sz="2400" b="1" dirty="0" err="1" smtClean="0">
                <a:solidFill>
                  <a:prstClr val="black">
                    <a:lumMod val="75000"/>
                    <a:lumOff val="25000"/>
                  </a:prstClr>
                </a:solidFill>
                <a:cs typeface="Arial" charset="0"/>
              </a:rPr>
              <a:t>site</a:t>
            </a:r>
            <a:endParaRPr lang="es-ES" sz="2400" b="1" dirty="0" smtClean="0">
              <a:solidFill>
                <a:prstClr val="black">
                  <a:lumMod val="75000"/>
                  <a:lumOff val="25000"/>
                </a:prstClr>
              </a:solidFill>
              <a:cs typeface="Arial" charset="0"/>
            </a:endParaRPr>
          </a:p>
          <a:p>
            <a:pPr algn="ctr" fontAlgn="base">
              <a:spcBef>
                <a:spcPct val="0"/>
              </a:spcBef>
              <a:spcAft>
                <a:spcPct val="0"/>
              </a:spcAft>
            </a:pPr>
            <a:endParaRPr lang="es-ES" sz="2400" dirty="0" smtClean="0">
              <a:solidFill>
                <a:prstClr val="black"/>
              </a:solidFill>
              <a:cs typeface="Arial" charset="0"/>
            </a:endParaRPr>
          </a:p>
          <a:p>
            <a:pPr algn="ctr" fontAlgn="base">
              <a:spcBef>
                <a:spcPct val="0"/>
              </a:spcBef>
              <a:spcAft>
                <a:spcPct val="0"/>
              </a:spcAft>
            </a:pPr>
            <a:r>
              <a:rPr lang="es-ES" sz="2400" b="1" dirty="0" smtClean="0">
                <a:solidFill>
                  <a:srgbClr val="C00000"/>
                </a:solidFill>
                <a:cs typeface="Arial" charset="0"/>
              </a:rPr>
              <a:t>www.semanco-project.eu</a:t>
            </a:r>
            <a:endParaRPr lang="es-ES" sz="2400" b="1" dirty="0">
              <a:solidFill>
                <a:srgbClr val="C00000"/>
              </a:solidFill>
              <a:cs typeface="Arial" charset="0"/>
            </a:endParaRPr>
          </a:p>
        </p:txBody>
      </p:sp>
      <p:sp>
        <p:nvSpPr>
          <p:cNvPr id="9" name="8 Rectángulo"/>
          <p:cNvSpPr/>
          <p:nvPr/>
        </p:nvSpPr>
        <p:spPr>
          <a:xfrm>
            <a:off x="0" y="6093296"/>
            <a:ext cx="2378714" cy="7647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s-ES" sz="1400" b="1" dirty="0" smtClean="0">
              <a:solidFill>
                <a:prstClr val="black">
                  <a:lumMod val="75000"/>
                  <a:lumOff val="25000"/>
                </a:prstClr>
              </a:solidFill>
            </a:endParaRPr>
          </a:p>
        </p:txBody>
      </p:sp>
      <p:pic>
        <p:nvPicPr>
          <p:cNvPr id="4" name="Picture 2" descr="S:\External conferences\eurekabuild_2012\FP7-gen-RGB.jpg"/>
          <p:cNvPicPr>
            <a:picLocks noChangeAspect="1" noChangeArrowheads="1"/>
          </p:cNvPicPr>
          <p:nvPr/>
        </p:nvPicPr>
        <p:blipFill>
          <a:blip r:embed="rId3" cstate="print"/>
          <a:srcRect/>
          <a:stretch>
            <a:fillRect/>
          </a:stretch>
        </p:blipFill>
        <p:spPr bwMode="auto">
          <a:xfrm>
            <a:off x="116463" y="6093299"/>
            <a:ext cx="974558" cy="731775"/>
          </a:xfrm>
          <a:prstGeom prst="rect">
            <a:avLst/>
          </a:prstGeom>
          <a:noFill/>
        </p:spPr>
      </p:pic>
      <p:pic>
        <p:nvPicPr>
          <p:cNvPr id="5" name="Picture 3" descr="C:\Documents and Settings\usuari\Escritorio\jaune.jpg"/>
          <p:cNvPicPr>
            <a:picLocks noChangeAspect="1" noChangeArrowheads="1"/>
          </p:cNvPicPr>
          <p:nvPr/>
        </p:nvPicPr>
        <p:blipFill>
          <a:blip r:embed="rId4" cstate="print"/>
          <a:srcRect/>
          <a:stretch>
            <a:fillRect/>
          </a:stretch>
        </p:blipFill>
        <p:spPr bwMode="auto">
          <a:xfrm>
            <a:off x="1159466" y="6093296"/>
            <a:ext cx="1219249" cy="76470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6 Marcador de texto"/>
          <p:cNvSpPr>
            <a:spLocks noGrp="1"/>
          </p:cNvSpPr>
          <p:nvPr>
            <p:ph type="body" sz="quarter" idx="16"/>
          </p:nvPr>
        </p:nvSpPr>
        <p:spPr>
          <a:xfrm>
            <a:off x="-39555" y="6543014"/>
            <a:ext cx="9957593" cy="414387"/>
          </a:xfrm>
        </p:spPr>
        <p:txBody>
          <a:bodyPr/>
          <a:lstStyle/>
          <a:p>
            <a:pPr algn="r"/>
            <a:r>
              <a:rPr lang="en-US" dirty="0" smtClean="0"/>
              <a:t>Smart City Expo World Congress, Barcelona, 18-20 November 2014</a:t>
            </a:r>
            <a:endParaRPr lang="en-US" dirty="0"/>
          </a:p>
        </p:txBody>
      </p:sp>
      <p:sp>
        <p:nvSpPr>
          <p:cNvPr id="46" name="45 Rectángulo"/>
          <p:cNvSpPr/>
          <p:nvPr/>
        </p:nvSpPr>
        <p:spPr>
          <a:xfrm>
            <a:off x="128464" y="476674"/>
            <a:ext cx="9705528" cy="6863417"/>
          </a:xfrm>
          <a:prstGeom prst="rect">
            <a:avLst/>
          </a:prstGeom>
        </p:spPr>
        <p:txBody>
          <a:bodyPr wrap="square">
            <a:spAutoFit/>
          </a:bodyPr>
          <a:lstStyle/>
          <a:p>
            <a:r>
              <a:rPr lang="en-US" sz="2200" b="1" dirty="0" smtClean="0">
                <a:solidFill>
                  <a:srgbClr val="C00000"/>
                </a:solidFill>
                <a:latin typeface="Arial" pitchFamily="34" charset="0"/>
                <a:cs typeface="Arial" pitchFamily="34" charset="0"/>
              </a:rPr>
              <a:t>Cities are complex systems </a:t>
            </a:r>
            <a:r>
              <a:rPr lang="en-US" sz="2200" dirty="0" smtClean="0">
                <a:latin typeface="Arial" pitchFamily="34" charset="0"/>
                <a:cs typeface="Arial" pitchFamily="34" charset="0"/>
              </a:rPr>
              <a:t>made up of  </a:t>
            </a:r>
            <a:r>
              <a:rPr lang="en-US" sz="2200" b="1" dirty="0" smtClean="0">
                <a:solidFill>
                  <a:srgbClr val="C00000"/>
                </a:solidFill>
                <a:latin typeface="Arial" pitchFamily="34" charset="0"/>
                <a:cs typeface="Arial" pitchFamily="34" charset="0"/>
              </a:rPr>
              <a:t>physical elements </a:t>
            </a:r>
            <a:r>
              <a:rPr lang="en-US" sz="2200" dirty="0" smtClean="0">
                <a:latin typeface="Arial" pitchFamily="34" charset="0"/>
                <a:cs typeface="Arial" pitchFamily="34" charset="0"/>
              </a:rPr>
              <a:t>–buildings and streets, energy supply and communication infrastructures – in which multiple actors –citizens, professionals– interact to carry out </a:t>
            </a:r>
            <a:r>
              <a:rPr lang="en-US" sz="2200" b="1" dirty="0" smtClean="0">
                <a:solidFill>
                  <a:srgbClr val="C00000"/>
                </a:solidFill>
                <a:latin typeface="Arial" pitchFamily="34" charset="0"/>
                <a:cs typeface="Arial" pitchFamily="34" charset="0"/>
              </a:rPr>
              <a:t>activities</a:t>
            </a:r>
            <a:r>
              <a:rPr lang="en-US" sz="2200" dirty="0" smtClean="0">
                <a:latin typeface="Arial" pitchFamily="34" charset="0"/>
                <a:cs typeface="Arial" pitchFamily="34" charset="0"/>
              </a:rPr>
              <a:t> which put into relation the multiple dimensions of the system –economic development with transportation networks, energy consumption with buildings energy performance.</a:t>
            </a:r>
          </a:p>
          <a:p>
            <a:endParaRPr lang="en-US" sz="2200" b="1" dirty="0" smtClean="0">
              <a:solidFill>
                <a:srgbClr val="C00000"/>
              </a:solidFill>
              <a:latin typeface="Arial" pitchFamily="34" charset="0"/>
              <a:cs typeface="Arial" pitchFamily="34" charset="0"/>
            </a:endParaRPr>
          </a:p>
          <a:p>
            <a:r>
              <a:rPr lang="en-US" sz="2200" b="1" dirty="0" smtClean="0">
                <a:solidFill>
                  <a:srgbClr val="C00000"/>
                </a:solidFill>
                <a:latin typeface="Arial" pitchFamily="34" charset="0"/>
                <a:cs typeface="Arial" pitchFamily="34" charset="0"/>
              </a:rPr>
              <a:t>The problem of carbon emission reduction in urban areas </a:t>
            </a:r>
            <a:r>
              <a:rPr lang="en-US" sz="2200" dirty="0" smtClean="0">
                <a:latin typeface="Arial" pitchFamily="34" charset="0"/>
                <a:cs typeface="Arial" pitchFamily="34" charset="0"/>
              </a:rPr>
              <a:t>cannot be constrained to a particular geographical area or scale, nor is it the concern of a particular discipline or expert: it </a:t>
            </a:r>
            <a:r>
              <a:rPr lang="en-US" sz="2200" b="1" dirty="0" smtClean="0">
                <a:solidFill>
                  <a:srgbClr val="C00000"/>
                </a:solidFill>
                <a:latin typeface="Arial" pitchFamily="34" charset="0"/>
                <a:cs typeface="Arial" pitchFamily="34" charset="0"/>
              </a:rPr>
              <a:t>is a systemic problem </a:t>
            </a:r>
            <a:r>
              <a:rPr lang="en-US" sz="2200" dirty="0" smtClean="0">
                <a:latin typeface="Arial" pitchFamily="34" charset="0"/>
                <a:cs typeface="Arial" pitchFamily="34" charset="0"/>
              </a:rPr>
              <a:t>which involves multiple scales and domains and the collaboration of experts from various fields. </a:t>
            </a:r>
          </a:p>
          <a:p>
            <a:endParaRPr lang="en-US" sz="2200" dirty="0" smtClean="0">
              <a:latin typeface="Arial" pitchFamily="34" charset="0"/>
              <a:cs typeface="Arial" pitchFamily="34" charset="0"/>
            </a:endParaRPr>
          </a:p>
          <a:p>
            <a:r>
              <a:rPr lang="en-US" sz="2200" b="1" dirty="0" smtClean="0">
                <a:solidFill>
                  <a:srgbClr val="C00000"/>
                </a:solidFill>
                <a:latin typeface="Arial" pitchFamily="34" charset="0"/>
                <a:cs typeface="Arial" pitchFamily="34" charset="0"/>
              </a:rPr>
              <a:t>Urban energy systems </a:t>
            </a:r>
            <a:r>
              <a:rPr lang="en-US" sz="2200" dirty="0" smtClean="0">
                <a:latin typeface="Arial" pitchFamily="34" charset="0"/>
                <a:cs typeface="Arial" pitchFamily="34" charset="0"/>
              </a:rPr>
              <a:t>are “</a:t>
            </a:r>
            <a:r>
              <a:rPr lang="en-US" sz="2200" u="sng" dirty="0" smtClean="0">
                <a:latin typeface="Arial" pitchFamily="34" charset="0"/>
                <a:cs typeface="Arial" pitchFamily="34" charset="0"/>
              </a:rPr>
              <a:t>the combined process of acquiring and using energy</a:t>
            </a:r>
            <a:r>
              <a:rPr lang="en-US" sz="2200" dirty="0" smtClean="0">
                <a:latin typeface="Arial" pitchFamily="34" charset="0"/>
                <a:cs typeface="Arial" pitchFamily="34" charset="0"/>
              </a:rPr>
              <a:t> to satisfy the demands of </a:t>
            </a:r>
            <a:r>
              <a:rPr lang="en-US" sz="2200" u="sng" dirty="0" smtClean="0">
                <a:latin typeface="Arial" pitchFamily="34" charset="0"/>
                <a:cs typeface="Arial" pitchFamily="34" charset="0"/>
              </a:rPr>
              <a:t>a given urban area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Keirstead</a:t>
            </a:r>
            <a:r>
              <a:rPr lang="en-US" sz="2200" dirty="0" smtClean="0">
                <a:latin typeface="Arial" pitchFamily="34" charset="0"/>
                <a:cs typeface="Arial" pitchFamily="34" charset="0"/>
              </a:rPr>
              <a:t> and Shah, 2013).</a:t>
            </a:r>
          </a:p>
          <a:p>
            <a:endParaRPr lang="en-US" sz="2200" dirty="0" smtClean="0">
              <a:latin typeface="Arial" pitchFamily="34" charset="0"/>
              <a:cs typeface="Arial" pitchFamily="34" charset="0"/>
            </a:endParaRPr>
          </a:p>
          <a:p>
            <a:endParaRPr lang="en-US" sz="2200" dirty="0" smtClean="0">
              <a:latin typeface="Arial" pitchFamily="34" charset="0"/>
              <a:cs typeface="Arial" pitchFamily="34" charset="0"/>
            </a:endParaRPr>
          </a:p>
          <a:p>
            <a:endParaRPr lang="en-GB" sz="2200" dirty="0" smtClean="0">
              <a:latin typeface="Arial" pitchFamily="34" charset="0"/>
              <a:cs typeface="Arial" pitchFamily="34" charset="0"/>
            </a:endParaRPr>
          </a:p>
          <a:p>
            <a:r>
              <a:rPr lang="en-US" sz="2200" dirty="0" smtClean="0">
                <a:latin typeface="Arial" pitchFamily="34" charset="0"/>
                <a:cs typeface="Arial" pitchFamily="34" charset="0"/>
              </a:rPr>
              <a:t> </a:t>
            </a:r>
            <a:endParaRPr lang="es-ES" sz="2200" dirty="0">
              <a:latin typeface="Arial" pitchFamily="34" charset="0"/>
              <a:cs typeface="Arial" pitchFamily="34" charset="0"/>
            </a:endParaRPr>
          </a:p>
        </p:txBody>
      </p:sp>
      <p:sp>
        <p:nvSpPr>
          <p:cNvPr id="6" name="14 Marcador de texto"/>
          <p:cNvSpPr>
            <a:spLocks noGrp="1"/>
          </p:cNvSpPr>
          <p:nvPr>
            <p:ph type="body" sz="quarter" idx="15"/>
          </p:nvPr>
        </p:nvSpPr>
        <p:spPr/>
        <p:txBody>
          <a:bodyPr/>
          <a:lstStyle/>
          <a:p>
            <a:r>
              <a:rPr lang="en-US" dirty="0" smtClean="0"/>
              <a:t>URBAN ENERGY SYSTEMS AND MODELS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6 Marcador de texto"/>
          <p:cNvSpPr>
            <a:spLocks noGrp="1"/>
          </p:cNvSpPr>
          <p:nvPr>
            <p:ph type="body" sz="quarter" idx="16"/>
          </p:nvPr>
        </p:nvSpPr>
        <p:spPr>
          <a:xfrm>
            <a:off x="-39555" y="6543014"/>
            <a:ext cx="9957593" cy="414387"/>
          </a:xfrm>
        </p:spPr>
        <p:txBody>
          <a:bodyPr/>
          <a:lstStyle/>
          <a:p>
            <a:pPr algn="r"/>
            <a:r>
              <a:rPr lang="en-US" dirty="0" smtClean="0"/>
              <a:t>Smart City Expo World Congress, Barcelona, 18-20 November 2014</a:t>
            </a:r>
            <a:endParaRPr lang="en-US" dirty="0"/>
          </a:p>
        </p:txBody>
      </p:sp>
      <p:sp>
        <p:nvSpPr>
          <p:cNvPr id="46" name="45 Rectángulo"/>
          <p:cNvSpPr/>
          <p:nvPr/>
        </p:nvSpPr>
        <p:spPr>
          <a:xfrm>
            <a:off x="144019" y="504537"/>
            <a:ext cx="9561512" cy="6263253"/>
          </a:xfrm>
          <a:prstGeom prst="rect">
            <a:avLst/>
          </a:prstGeom>
        </p:spPr>
        <p:txBody>
          <a:bodyPr wrap="square">
            <a:spAutoFit/>
          </a:bodyPr>
          <a:lstStyle/>
          <a:p>
            <a:r>
              <a:rPr lang="en-US" sz="2200" b="1" dirty="0" smtClean="0">
                <a:solidFill>
                  <a:srgbClr val="C00000"/>
                </a:solidFill>
                <a:latin typeface="Arial" pitchFamily="34" charset="0"/>
                <a:cs typeface="Arial" pitchFamily="34" charset="0"/>
              </a:rPr>
              <a:t>Models are created to assess the performance of an urban system </a:t>
            </a:r>
            <a:r>
              <a:rPr lang="en-US" sz="2200" dirty="0" smtClean="0">
                <a:latin typeface="Arial" pitchFamily="34" charset="0"/>
                <a:cs typeface="Arial" pitchFamily="34" charset="0"/>
              </a:rPr>
              <a:t>in a particular domain (building, transport, energy), or in a combination of them.  These models are  abstractions of the physical structure of the city, simplified representations of what the city actually is. Most important, models should grasp </a:t>
            </a:r>
            <a:r>
              <a:rPr lang="en-US" sz="2200" b="1" dirty="0" smtClean="0">
                <a:solidFill>
                  <a:srgbClr val="C00000"/>
                </a:solidFill>
                <a:latin typeface="Arial" pitchFamily="34" charset="0"/>
                <a:cs typeface="Arial" pitchFamily="34" charset="0"/>
              </a:rPr>
              <a:t>the activity of an urban system</a:t>
            </a:r>
            <a:r>
              <a:rPr lang="en-US" sz="2200" dirty="0" smtClean="0">
                <a:latin typeface="Arial" pitchFamily="34" charset="0"/>
                <a:cs typeface="Arial" pitchFamily="34" charset="0"/>
              </a:rPr>
              <a:t>: the elements that come into play with a particular purpose, the interactions among them.</a:t>
            </a:r>
          </a:p>
          <a:p>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An </a:t>
            </a:r>
            <a:r>
              <a:rPr lang="en-US" sz="2200" b="1" dirty="0" smtClean="0">
                <a:solidFill>
                  <a:srgbClr val="C00000"/>
                </a:solidFill>
                <a:latin typeface="Arial" pitchFamily="34" charset="0"/>
                <a:cs typeface="Arial" pitchFamily="34" charset="0"/>
              </a:rPr>
              <a:t>energy system model </a:t>
            </a:r>
            <a:r>
              <a:rPr lang="en-US" sz="2200" dirty="0" smtClean="0">
                <a:latin typeface="Arial" pitchFamily="34" charset="0"/>
                <a:cs typeface="Arial" pitchFamily="34" charset="0"/>
              </a:rPr>
              <a:t>is “</a:t>
            </a:r>
            <a:r>
              <a:rPr lang="en-US" sz="2200" u="sng" dirty="0" smtClean="0">
                <a:latin typeface="Arial" pitchFamily="34" charset="0"/>
                <a:cs typeface="Arial" pitchFamily="34" charset="0"/>
              </a:rPr>
              <a:t>a formal system </a:t>
            </a:r>
            <a:r>
              <a:rPr lang="en-US" sz="2200" dirty="0" smtClean="0">
                <a:latin typeface="Arial" pitchFamily="34" charset="0"/>
                <a:cs typeface="Arial" pitchFamily="34" charset="0"/>
              </a:rPr>
              <a:t>that represents the combined processes of acquiring and using energy to satisfy the energy service demands of a given urban area” (</a:t>
            </a:r>
            <a:r>
              <a:rPr lang="en-US" sz="2200" dirty="0" err="1" smtClean="0">
                <a:latin typeface="Arial" pitchFamily="34" charset="0"/>
                <a:cs typeface="Arial" pitchFamily="34" charset="0"/>
              </a:rPr>
              <a:t>Keirstead</a:t>
            </a:r>
            <a:r>
              <a:rPr lang="en-US" sz="2200" dirty="0" smtClean="0">
                <a:latin typeface="Arial" pitchFamily="34" charset="0"/>
                <a:cs typeface="Arial" pitchFamily="34" charset="0"/>
              </a:rPr>
              <a:t> et al., 2012). </a:t>
            </a:r>
          </a:p>
          <a:p>
            <a:r>
              <a:rPr lang="en-US" sz="2200" dirty="0" smtClean="0">
                <a:latin typeface="Arial" pitchFamily="34" charset="0"/>
                <a:cs typeface="Arial" pitchFamily="34" charset="0"/>
              </a:rPr>
              <a:t> </a:t>
            </a:r>
          </a:p>
          <a:p>
            <a:r>
              <a:rPr lang="en-US" sz="2200" dirty="0" smtClean="0">
                <a:latin typeface="Arial" pitchFamily="34" charset="0"/>
                <a:cs typeface="Arial" pitchFamily="34" charset="0"/>
              </a:rPr>
              <a:t>The goal of SEMANCO has been to </a:t>
            </a:r>
            <a:r>
              <a:rPr lang="en-US" sz="2200" b="1" dirty="0" smtClean="0">
                <a:solidFill>
                  <a:srgbClr val="C00000"/>
                </a:solidFill>
                <a:latin typeface="Arial" pitchFamily="34" charset="0"/>
                <a:cs typeface="Arial" pitchFamily="34" charset="0"/>
              </a:rPr>
              <a:t>create models of urban energy systems: </a:t>
            </a:r>
            <a:endParaRPr lang="en-US" sz="2200" dirty="0" smtClean="0">
              <a:latin typeface="Arial" pitchFamily="34" charset="0"/>
              <a:cs typeface="Arial" pitchFamily="34" charset="0"/>
            </a:endParaRPr>
          </a:p>
          <a:p>
            <a:pPr lvl="1">
              <a:spcBef>
                <a:spcPts val="600"/>
              </a:spcBef>
              <a:buFontTx/>
              <a:buChar char="-"/>
            </a:pPr>
            <a:r>
              <a:rPr lang="en-US" sz="2200" dirty="0" smtClean="0">
                <a:latin typeface="Arial" pitchFamily="34" charset="0"/>
                <a:cs typeface="Arial" pitchFamily="34" charset="0"/>
              </a:rPr>
              <a:t> to</a:t>
            </a:r>
            <a:r>
              <a:rPr lang="en-US" sz="2200" b="1" dirty="0" smtClean="0">
                <a:solidFill>
                  <a:srgbClr val="C00000"/>
                </a:solidFill>
                <a:latin typeface="Arial" pitchFamily="34" charset="0"/>
                <a:cs typeface="Arial" pitchFamily="34" charset="0"/>
              </a:rPr>
              <a:t> understand </a:t>
            </a:r>
            <a:r>
              <a:rPr lang="en-US" sz="2200" dirty="0" smtClean="0">
                <a:latin typeface="Arial" pitchFamily="34" charset="0"/>
                <a:cs typeface="Arial" pitchFamily="34" charset="0"/>
              </a:rPr>
              <a:t>the current state of the system </a:t>
            </a:r>
          </a:p>
          <a:p>
            <a:pPr lvl="1">
              <a:buFontTx/>
              <a:buChar char="-"/>
            </a:pPr>
            <a:r>
              <a:rPr lang="en-US" sz="2200" dirty="0" smtClean="0">
                <a:latin typeface="Arial" pitchFamily="34" charset="0"/>
                <a:cs typeface="Arial" pitchFamily="34" charset="0"/>
              </a:rPr>
              <a:t> to </a:t>
            </a:r>
            <a:r>
              <a:rPr lang="en-US" sz="2200" b="1" dirty="0" smtClean="0">
                <a:solidFill>
                  <a:srgbClr val="C00000"/>
                </a:solidFill>
                <a:latin typeface="Arial" pitchFamily="34" charset="0"/>
                <a:cs typeface="Arial" pitchFamily="34" charset="0"/>
              </a:rPr>
              <a:t>help to take decisions </a:t>
            </a:r>
            <a:r>
              <a:rPr lang="en-US" sz="2200" dirty="0" smtClean="0">
                <a:latin typeface="Arial" pitchFamily="34" charset="0"/>
                <a:cs typeface="Arial" pitchFamily="34" charset="0"/>
              </a:rPr>
              <a:t>to influence its future evolution </a:t>
            </a:r>
          </a:p>
          <a:p>
            <a:endParaRPr lang="en-GB" sz="2200" dirty="0" smtClean="0">
              <a:latin typeface="Arial" pitchFamily="34" charset="0"/>
              <a:cs typeface="Arial" pitchFamily="34" charset="0"/>
            </a:endParaRPr>
          </a:p>
          <a:p>
            <a:endParaRPr lang="en-US" sz="2200" b="1" dirty="0" smtClean="0">
              <a:solidFill>
                <a:srgbClr val="C00000"/>
              </a:solidFill>
              <a:latin typeface="Arial" pitchFamily="34" charset="0"/>
              <a:cs typeface="Arial" pitchFamily="34" charset="0"/>
            </a:endParaRPr>
          </a:p>
          <a:p>
            <a:endParaRPr lang="en-US" sz="2200" dirty="0" smtClean="0">
              <a:latin typeface="Arial" pitchFamily="34" charset="0"/>
              <a:cs typeface="Arial" pitchFamily="34" charset="0"/>
            </a:endParaRPr>
          </a:p>
        </p:txBody>
      </p:sp>
      <p:sp>
        <p:nvSpPr>
          <p:cNvPr id="49" name="14 Marcador de texto"/>
          <p:cNvSpPr>
            <a:spLocks noGrp="1"/>
          </p:cNvSpPr>
          <p:nvPr>
            <p:ph type="body" sz="quarter" idx="15"/>
          </p:nvPr>
        </p:nvSpPr>
        <p:spPr>
          <a:xfrm>
            <a:off x="180713" y="8656"/>
            <a:ext cx="9725287" cy="324000"/>
          </a:xfrm>
        </p:spPr>
        <p:txBody>
          <a:bodyPr/>
          <a:lstStyle/>
          <a:p>
            <a:r>
              <a:rPr lang="en-US" dirty="0" smtClean="0"/>
              <a:t>URBAN ENERGY SYSTEMS AND MODELS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6 Marcador de texto"/>
          <p:cNvSpPr>
            <a:spLocks noGrp="1"/>
          </p:cNvSpPr>
          <p:nvPr>
            <p:ph type="body" sz="quarter" idx="16"/>
          </p:nvPr>
        </p:nvSpPr>
        <p:spPr>
          <a:xfrm>
            <a:off x="-39555" y="6543014"/>
            <a:ext cx="9957593" cy="414387"/>
          </a:xfrm>
        </p:spPr>
        <p:txBody>
          <a:bodyPr/>
          <a:lstStyle/>
          <a:p>
            <a:pPr algn="r"/>
            <a:r>
              <a:rPr lang="en-US" dirty="0" smtClean="0"/>
              <a:t>Smart City Expo World Congress, Barcelona, 18-20 November 2014</a:t>
            </a:r>
            <a:endParaRPr lang="en-US" dirty="0"/>
          </a:p>
        </p:txBody>
      </p:sp>
      <p:sp>
        <p:nvSpPr>
          <p:cNvPr id="47" name="46 Rectángulo"/>
          <p:cNvSpPr/>
          <p:nvPr/>
        </p:nvSpPr>
        <p:spPr>
          <a:xfrm>
            <a:off x="56456" y="404664"/>
            <a:ext cx="9849544" cy="5170646"/>
          </a:xfrm>
          <a:prstGeom prst="rect">
            <a:avLst/>
          </a:prstGeom>
        </p:spPr>
        <p:txBody>
          <a:bodyPr wrap="square">
            <a:spAutoFit/>
          </a:bodyPr>
          <a:lstStyle/>
          <a:p>
            <a:r>
              <a:rPr lang="en-US" sz="2200" b="1" dirty="0" smtClean="0">
                <a:solidFill>
                  <a:srgbClr val="C00000"/>
                </a:solidFill>
                <a:latin typeface="Arial" pitchFamily="34" charset="0"/>
                <a:cs typeface="Arial" pitchFamily="34" charset="0"/>
              </a:rPr>
              <a:t>Models of urban systems rely on data:</a:t>
            </a:r>
            <a:r>
              <a:rPr lang="en-US" sz="2200" dirty="0" smtClean="0">
                <a:solidFill>
                  <a:srgbClr val="C00000"/>
                </a:solidFill>
                <a:latin typeface="Arial" pitchFamily="34" charset="0"/>
                <a:cs typeface="Arial" pitchFamily="34" charset="0"/>
              </a:rPr>
              <a:t> </a:t>
            </a:r>
            <a:r>
              <a:rPr lang="en-US" sz="2200" dirty="0" smtClean="0">
                <a:latin typeface="Arial" pitchFamily="34" charset="0"/>
                <a:cs typeface="Arial" pitchFamily="34" charset="0"/>
              </a:rPr>
              <a:t>the data which is necessary to reproduce the city’s physical structure (e.g. GIS data) ; the data generated by the activity of people, goods, and services.</a:t>
            </a:r>
          </a:p>
          <a:p>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Energy related information is </a:t>
            </a:r>
            <a:r>
              <a:rPr lang="en-US" sz="2200" b="1" dirty="0" smtClean="0">
                <a:solidFill>
                  <a:srgbClr val="C00000"/>
                </a:solidFill>
                <a:latin typeface="Arial" pitchFamily="34" charset="0"/>
                <a:cs typeface="Arial" pitchFamily="34" charset="0"/>
              </a:rPr>
              <a:t>dispersed</a:t>
            </a:r>
            <a:r>
              <a:rPr lang="en-US" sz="2200" dirty="0" smtClean="0">
                <a:latin typeface="Arial" pitchFamily="34" charset="0"/>
                <a:cs typeface="Arial" pitchFamily="34" charset="0"/>
              </a:rPr>
              <a:t> in numerous databases and open data sources and it might have different levels of quality; it is </a:t>
            </a:r>
            <a:r>
              <a:rPr lang="en-US" sz="2200" b="1" dirty="0" smtClean="0">
                <a:solidFill>
                  <a:srgbClr val="C00000"/>
                </a:solidFill>
                <a:latin typeface="Arial" pitchFamily="34" charset="0"/>
                <a:cs typeface="Arial" pitchFamily="34" charset="0"/>
              </a:rPr>
              <a:t>heterogeneous</a:t>
            </a:r>
            <a:r>
              <a:rPr lang="en-US" sz="2200" dirty="0" smtClean="0">
                <a:latin typeface="Arial" pitchFamily="34" charset="0"/>
                <a:cs typeface="Arial" pitchFamily="34" charset="0"/>
              </a:rPr>
              <a:t> since it is generated by different applications in various domains; and it is </a:t>
            </a:r>
            <a:r>
              <a:rPr lang="en-US" sz="2200" b="1" dirty="0" smtClean="0">
                <a:solidFill>
                  <a:srgbClr val="C00000"/>
                </a:solidFill>
                <a:latin typeface="Arial" pitchFamily="34" charset="0"/>
                <a:cs typeface="Arial" pitchFamily="34" charset="0"/>
              </a:rPr>
              <a:t>dynamic</a:t>
            </a:r>
            <a:r>
              <a:rPr lang="en-US" sz="2200" dirty="0" smtClean="0">
                <a:latin typeface="Arial" pitchFamily="34" charset="0"/>
                <a:cs typeface="Arial" pitchFamily="34" charset="0"/>
              </a:rPr>
              <a:t>, since urban energy systems are dynamic entities in continuous transformation. </a:t>
            </a:r>
          </a:p>
          <a:p>
            <a:endParaRPr lang="en-US" sz="2200" dirty="0" smtClean="0">
              <a:latin typeface="Arial" pitchFamily="34" charset="0"/>
              <a:cs typeface="Arial" pitchFamily="34" charset="0"/>
            </a:endParaRPr>
          </a:p>
          <a:p>
            <a:endParaRPr lang="en-US" sz="2200" dirty="0" smtClean="0">
              <a:latin typeface="Arial" pitchFamily="34" charset="0"/>
              <a:cs typeface="Arial" pitchFamily="34" charset="0"/>
            </a:endParaRPr>
          </a:p>
          <a:p>
            <a:endParaRPr lang="en-US" sz="2200" dirty="0" smtClean="0">
              <a:latin typeface="Arial" pitchFamily="34" charset="0"/>
              <a:cs typeface="Arial" pitchFamily="34" charset="0"/>
            </a:endParaRPr>
          </a:p>
          <a:p>
            <a:endParaRPr lang="en-US" sz="2200" dirty="0" smtClean="0">
              <a:latin typeface="Arial" pitchFamily="34" charset="0"/>
              <a:cs typeface="Arial" pitchFamily="34" charset="0"/>
            </a:endParaRPr>
          </a:p>
          <a:p>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 </a:t>
            </a:r>
            <a:endParaRPr lang="es-ES" sz="2200" dirty="0">
              <a:latin typeface="Arial" pitchFamily="34" charset="0"/>
              <a:cs typeface="Arial" pitchFamily="34" charset="0"/>
            </a:endParaRPr>
          </a:p>
        </p:txBody>
      </p:sp>
      <p:sp>
        <p:nvSpPr>
          <p:cNvPr id="7" name="14 Marcador de texto"/>
          <p:cNvSpPr>
            <a:spLocks noGrp="1"/>
          </p:cNvSpPr>
          <p:nvPr>
            <p:ph type="body" sz="quarter" idx="15"/>
          </p:nvPr>
        </p:nvSpPr>
        <p:spPr>
          <a:xfrm>
            <a:off x="180713" y="8656"/>
            <a:ext cx="9725287" cy="324000"/>
          </a:xfrm>
        </p:spPr>
        <p:txBody>
          <a:bodyPr/>
          <a:lstStyle/>
          <a:p>
            <a:r>
              <a:rPr lang="en-US" dirty="0" smtClean="0"/>
              <a:t>URBAN ENERGY SYSTEMS AND MODELS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6 Marcador de texto"/>
          <p:cNvSpPr>
            <a:spLocks noGrp="1"/>
          </p:cNvSpPr>
          <p:nvPr>
            <p:ph type="body" sz="quarter" idx="16"/>
          </p:nvPr>
        </p:nvSpPr>
        <p:spPr>
          <a:xfrm>
            <a:off x="-39555" y="6543014"/>
            <a:ext cx="9957593" cy="414387"/>
          </a:xfrm>
        </p:spPr>
        <p:txBody>
          <a:bodyPr/>
          <a:lstStyle/>
          <a:p>
            <a:pPr algn="r"/>
            <a:r>
              <a:rPr lang="en-US" dirty="0" smtClean="0"/>
              <a:t>Smart City Expo World Congress, Barcelona, 18-20 November 2014</a:t>
            </a:r>
            <a:endParaRPr lang="en-US" dirty="0"/>
          </a:p>
        </p:txBody>
      </p:sp>
      <p:sp>
        <p:nvSpPr>
          <p:cNvPr id="47" name="46 Rectángulo"/>
          <p:cNvSpPr/>
          <p:nvPr/>
        </p:nvSpPr>
        <p:spPr>
          <a:xfrm>
            <a:off x="56456" y="404664"/>
            <a:ext cx="9849544" cy="5509200"/>
          </a:xfrm>
          <a:prstGeom prst="rect">
            <a:avLst/>
          </a:prstGeom>
        </p:spPr>
        <p:txBody>
          <a:bodyPr wrap="square">
            <a:spAutoFit/>
          </a:bodyPr>
          <a:lstStyle/>
          <a:p>
            <a:r>
              <a:rPr lang="en-US" sz="2200" b="1" dirty="0" smtClean="0">
                <a:solidFill>
                  <a:srgbClr val="C00000"/>
                </a:solidFill>
                <a:latin typeface="Arial" pitchFamily="34" charset="0"/>
                <a:cs typeface="Arial" pitchFamily="34" charset="0"/>
              </a:rPr>
              <a:t>Semantic technologies are used: </a:t>
            </a:r>
          </a:p>
          <a:p>
            <a:r>
              <a:rPr lang="en-US" sz="2200" b="1" dirty="0" smtClean="0">
                <a:solidFill>
                  <a:srgbClr val="C00000"/>
                </a:solidFill>
                <a:latin typeface="Arial" pitchFamily="34" charset="0"/>
                <a:cs typeface="Arial" pitchFamily="34" charset="0"/>
              </a:rPr>
              <a:t>	</a:t>
            </a:r>
            <a:r>
              <a:rPr lang="en-US" sz="2200" dirty="0" smtClean="0">
                <a:latin typeface="Arial" pitchFamily="34" charset="0"/>
                <a:cs typeface="Arial" pitchFamily="34" charset="0"/>
              </a:rPr>
              <a:t>1. To integrate data from different sources (cadastre, GIS, carbon emission, energy need) and domains (urban planning, energy efficiency, economics) </a:t>
            </a:r>
          </a:p>
          <a:p>
            <a:r>
              <a:rPr lang="en-US" sz="2200" dirty="0" smtClean="0">
                <a:latin typeface="Arial" pitchFamily="34" charset="0"/>
                <a:cs typeface="Arial" pitchFamily="34" charset="0"/>
              </a:rPr>
              <a:t>	2. To facilitate the interoperability between the combined data and energy assessment and analysis tools</a:t>
            </a:r>
          </a:p>
          <a:p>
            <a:endParaRPr lang="en-US" sz="2200" dirty="0" smtClean="0">
              <a:latin typeface="Arial" pitchFamily="34" charset="0"/>
              <a:cs typeface="Arial" pitchFamily="34" charset="0"/>
            </a:endParaRPr>
          </a:p>
          <a:p>
            <a:r>
              <a:rPr lang="en-US" sz="2200" b="1" dirty="0" smtClean="0">
                <a:solidFill>
                  <a:srgbClr val="C00000"/>
                </a:solidFill>
                <a:latin typeface="Arial" pitchFamily="34" charset="0"/>
                <a:cs typeface="Arial" pitchFamily="34" charset="0"/>
              </a:rPr>
              <a:t>Semantic-based models of an urban energy system embody the combined knowledge of the experts </a:t>
            </a:r>
            <a:r>
              <a:rPr lang="en-US" sz="2200" dirty="0" smtClean="0">
                <a:latin typeface="Arial" pitchFamily="34" charset="0"/>
                <a:cs typeface="Arial" pitchFamily="34" charset="0"/>
              </a:rPr>
              <a:t>which analyze a complex problem from multiple perspectives. Such models are not just a representation of a reality, but a representation of a complex reality as </a:t>
            </a:r>
            <a:r>
              <a:rPr lang="en-GB" sz="2200" dirty="0" smtClean="0">
                <a:latin typeface="Arial" pitchFamily="34" charset="0"/>
                <a:cs typeface="Arial" pitchFamily="34" charset="0"/>
              </a:rPr>
              <a:t>conceptualised</a:t>
            </a:r>
            <a:r>
              <a:rPr lang="en-US" sz="2200" dirty="0" smtClean="0">
                <a:latin typeface="Arial" pitchFamily="34" charset="0"/>
                <a:cs typeface="Arial" pitchFamily="34" charset="0"/>
              </a:rPr>
              <a:t> by experts.</a:t>
            </a:r>
          </a:p>
          <a:p>
            <a:endParaRPr lang="en-US" sz="2200" dirty="0" smtClean="0">
              <a:latin typeface="Arial" pitchFamily="34" charset="0"/>
              <a:cs typeface="Arial" pitchFamily="34" charset="0"/>
            </a:endParaRPr>
          </a:p>
          <a:p>
            <a:endParaRPr lang="en-US" sz="2200" dirty="0" smtClean="0">
              <a:latin typeface="Arial" pitchFamily="34" charset="0"/>
              <a:cs typeface="Arial" pitchFamily="34" charset="0"/>
            </a:endParaRPr>
          </a:p>
          <a:p>
            <a:endParaRPr lang="en-US" sz="2200" dirty="0" smtClean="0">
              <a:latin typeface="Arial" pitchFamily="34" charset="0"/>
              <a:cs typeface="Arial" pitchFamily="34" charset="0"/>
            </a:endParaRPr>
          </a:p>
          <a:p>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 </a:t>
            </a:r>
            <a:endParaRPr lang="es-ES" sz="2200" dirty="0">
              <a:latin typeface="Arial" pitchFamily="34" charset="0"/>
              <a:cs typeface="Arial" pitchFamily="34" charset="0"/>
            </a:endParaRPr>
          </a:p>
        </p:txBody>
      </p:sp>
      <p:sp>
        <p:nvSpPr>
          <p:cNvPr id="7" name="14 Marcador de texto"/>
          <p:cNvSpPr>
            <a:spLocks noGrp="1"/>
          </p:cNvSpPr>
          <p:nvPr>
            <p:ph type="body" sz="quarter" idx="15"/>
          </p:nvPr>
        </p:nvSpPr>
        <p:spPr>
          <a:xfrm>
            <a:off x="180713" y="8656"/>
            <a:ext cx="9725287" cy="324000"/>
          </a:xfrm>
        </p:spPr>
        <p:txBody>
          <a:bodyPr/>
          <a:lstStyle/>
          <a:p>
            <a:r>
              <a:rPr lang="en-US" dirty="0" smtClean="0"/>
              <a:t>URBAN ENERGY SYSTEMS AND MODELS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4 Marcador de texto"/>
          <p:cNvSpPr>
            <a:spLocks noGrp="1"/>
          </p:cNvSpPr>
          <p:nvPr>
            <p:ph type="body" sz="quarter" idx="15"/>
          </p:nvPr>
        </p:nvSpPr>
        <p:spPr>
          <a:xfrm>
            <a:off x="180713" y="8656"/>
            <a:ext cx="9725287" cy="324000"/>
          </a:xfrm>
        </p:spPr>
        <p:txBody>
          <a:bodyPr/>
          <a:lstStyle/>
          <a:p>
            <a:r>
              <a:rPr lang="en-US" dirty="0"/>
              <a:t>Semantic Energy Information Framework </a:t>
            </a:r>
          </a:p>
        </p:txBody>
      </p:sp>
      <p:sp>
        <p:nvSpPr>
          <p:cNvPr id="7" name="6 Flecha izquierda y derecha"/>
          <p:cNvSpPr/>
          <p:nvPr/>
        </p:nvSpPr>
        <p:spPr>
          <a:xfrm>
            <a:off x="1910662" y="2564904"/>
            <a:ext cx="6474719" cy="2016224"/>
          </a:xfrm>
          <a:prstGeom prst="lef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3224808" y="1732746"/>
            <a:ext cx="3759362" cy="400110"/>
          </a:xfrm>
          <a:prstGeom prst="rect">
            <a:avLst/>
          </a:prstGeom>
          <a:noFill/>
        </p:spPr>
        <p:txBody>
          <a:bodyPr wrap="none" rtlCol="0">
            <a:spAutoFit/>
          </a:bodyPr>
          <a:lstStyle/>
          <a:p>
            <a:r>
              <a:rPr lang="en-US" sz="2000" b="1" dirty="0" smtClean="0">
                <a:solidFill>
                  <a:schemeClr val="tx2"/>
                </a:solidFill>
                <a:latin typeface="Times New Roman" pitchFamily="18" charset="0"/>
                <a:cs typeface="Times New Roman" pitchFamily="18" charset="0"/>
              </a:rPr>
              <a:t>SEMANCO Integrated Platform</a:t>
            </a:r>
          </a:p>
        </p:txBody>
      </p:sp>
      <p:sp>
        <p:nvSpPr>
          <p:cNvPr id="9" name="8 CuadroTexto"/>
          <p:cNvSpPr txBox="1"/>
          <p:nvPr/>
        </p:nvSpPr>
        <p:spPr>
          <a:xfrm>
            <a:off x="1014113" y="3356995"/>
            <a:ext cx="3080792" cy="646331"/>
          </a:xfrm>
          <a:prstGeom prst="rect">
            <a:avLst/>
          </a:prstGeom>
          <a:noFill/>
        </p:spPr>
        <p:txBody>
          <a:bodyPr wrap="square" rtlCol="0">
            <a:spAutoFit/>
          </a:bodyPr>
          <a:lstStyle/>
          <a:p>
            <a:pPr algn="ctr"/>
            <a:r>
              <a:rPr lang="en-US" sz="2000" b="1" dirty="0" smtClean="0">
                <a:solidFill>
                  <a:schemeClr val="tx2"/>
                </a:solidFill>
                <a:latin typeface="Times New Roman" pitchFamily="18" charset="0"/>
                <a:cs typeface="Times New Roman" pitchFamily="18" charset="0"/>
              </a:rPr>
              <a:t>Data sources </a:t>
            </a:r>
          </a:p>
          <a:p>
            <a:pPr algn="ctr"/>
            <a:r>
              <a:rPr lang="en-US" sz="1600" dirty="0" smtClean="0">
                <a:solidFill>
                  <a:schemeClr val="tx2"/>
                </a:solidFill>
                <a:latin typeface="Times New Roman" pitchFamily="18" charset="0"/>
                <a:cs typeface="Times New Roman" pitchFamily="18" charset="0"/>
              </a:rPr>
              <a:t>(Distributed and heterogeneous)</a:t>
            </a:r>
          </a:p>
        </p:txBody>
      </p:sp>
      <p:sp>
        <p:nvSpPr>
          <p:cNvPr id="10" name="9 CuadroTexto"/>
          <p:cNvSpPr txBox="1"/>
          <p:nvPr/>
        </p:nvSpPr>
        <p:spPr>
          <a:xfrm>
            <a:off x="8385383" y="4293099"/>
            <a:ext cx="2730303" cy="307777"/>
          </a:xfrm>
          <a:prstGeom prst="rect">
            <a:avLst/>
          </a:prstGeom>
          <a:noFill/>
        </p:spPr>
        <p:txBody>
          <a:bodyPr wrap="square" rtlCol="0">
            <a:spAutoFit/>
          </a:bodyPr>
          <a:lstStyle/>
          <a:p>
            <a:r>
              <a:rPr lang="en-US" sz="1400" b="1" dirty="0" smtClean="0">
                <a:solidFill>
                  <a:schemeClr val="tx2"/>
                </a:solidFill>
                <a:latin typeface="Times New Roman" pitchFamily="18" charset="0"/>
                <a:cs typeface="Times New Roman" pitchFamily="18" charset="0"/>
              </a:rPr>
              <a:t>External  </a:t>
            </a:r>
          </a:p>
        </p:txBody>
      </p:sp>
      <p:sp>
        <p:nvSpPr>
          <p:cNvPr id="11" name="10 CuadroTexto"/>
          <p:cNvSpPr txBox="1"/>
          <p:nvPr/>
        </p:nvSpPr>
        <p:spPr>
          <a:xfrm>
            <a:off x="8385383" y="2617170"/>
            <a:ext cx="2730303" cy="307777"/>
          </a:xfrm>
          <a:prstGeom prst="rect">
            <a:avLst/>
          </a:prstGeom>
          <a:noFill/>
        </p:spPr>
        <p:txBody>
          <a:bodyPr wrap="square" rtlCol="0">
            <a:spAutoFit/>
          </a:bodyPr>
          <a:lstStyle/>
          <a:p>
            <a:r>
              <a:rPr lang="en-US" sz="1400" b="1" dirty="0" smtClean="0">
                <a:solidFill>
                  <a:schemeClr val="tx2"/>
                </a:solidFill>
                <a:latin typeface="Times New Roman" pitchFamily="18" charset="0"/>
                <a:cs typeface="Times New Roman" pitchFamily="18" charset="0"/>
              </a:rPr>
              <a:t>Embedded  </a:t>
            </a:r>
          </a:p>
        </p:txBody>
      </p:sp>
      <p:sp>
        <p:nvSpPr>
          <p:cNvPr id="12" name="11 CuadroTexto"/>
          <p:cNvSpPr txBox="1"/>
          <p:nvPr/>
        </p:nvSpPr>
        <p:spPr>
          <a:xfrm>
            <a:off x="8385383" y="3455134"/>
            <a:ext cx="2730303" cy="307777"/>
          </a:xfrm>
          <a:prstGeom prst="rect">
            <a:avLst/>
          </a:prstGeom>
          <a:noFill/>
        </p:spPr>
        <p:txBody>
          <a:bodyPr wrap="square" rtlCol="0">
            <a:spAutoFit/>
          </a:bodyPr>
          <a:lstStyle/>
          <a:p>
            <a:r>
              <a:rPr lang="en-US" sz="1400" b="1" dirty="0" smtClean="0">
                <a:solidFill>
                  <a:schemeClr val="tx2"/>
                </a:solidFill>
                <a:latin typeface="Times New Roman" pitchFamily="18" charset="0"/>
                <a:cs typeface="Times New Roman" pitchFamily="18" charset="0"/>
              </a:rPr>
              <a:t>Interfaced  </a:t>
            </a:r>
          </a:p>
        </p:txBody>
      </p:sp>
      <p:sp>
        <p:nvSpPr>
          <p:cNvPr id="13" name="12 Rectángulo"/>
          <p:cNvSpPr/>
          <p:nvPr/>
        </p:nvSpPr>
        <p:spPr>
          <a:xfrm>
            <a:off x="3938887" y="3573016"/>
            <a:ext cx="2340260" cy="1152128"/>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smtClean="0">
                <a:solidFill>
                  <a:schemeClr val="tx2"/>
                </a:solidFill>
                <a:latin typeface="Times New Roman" pitchFamily="18" charset="0"/>
                <a:cs typeface="Times New Roman" pitchFamily="18" charset="0"/>
              </a:rPr>
              <a:t>SEIF</a:t>
            </a:r>
            <a:endParaRPr lang="en-US" sz="1100" b="1" dirty="0" smtClean="0">
              <a:solidFill>
                <a:schemeClr val="tx2"/>
              </a:solidFill>
              <a:latin typeface="Times New Roman" pitchFamily="18" charset="0"/>
              <a:cs typeface="Times New Roman" pitchFamily="18" charset="0"/>
            </a:endParaRPr>
          </a:p>
          <a:p>
            <a:pPr algn="ctr"/>
            <a:endParaRPr lang="en-US" sz="1100" dirty="0" smtClean="0">
              <a:solidFill>
                <a:schemeClr val="tx2"/>
              </a:solidFill>
              <a:latin typeface="Times New Roman" pitchFamily="18" charset="0"/>
              <a:cs typeface="Times New Roman" pitchFamily="18" charset="0"/>
            </a:endParaRPr>
          </a:p>
        </p:txBody>
      </p:sp>
      <p:sp>
        <p:nvSpPr>
          <p:cNvPr id="14" name="13 Rectángulo"/>
          <p:cNvSpPr/>
          <p:nvPr/>
        </p:nvSpPr>
        <p:spPr>
          <a:xfrm>
            <a:off x="4094906" y="3861048"/>
            <a:ext cx="2028225" cy="720080"/>
          </a:xfrm>
          <a:prstGeom prst="rect">
            <a:avLst/>
          </a:prstGeom>
          <a:solidFill>
            <a:schemeClr val="tx2">
              <a:lumMod val="40000"/>
              <a:lumOff val="60000"/>
            </a:schemeClr>
          </a:solid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lumMod val="85000"/>
                    <a:lumOff val="15000"/>
                  </a:schemeClr>
                </a:solidFill>
                <a:latin typeface="Times New Roman" pitchFamily="18" charset="0"/>
                <a:cs typeface="Times New Roman" pitchFamily="18" charset="0"/>
              </a:rPr>
              <a:t>Semantic Energy Model</a:t>
            </a:r>
          </a:p>
          <a:p>
            <a:pPr algn="ctr"/>
            <a:r>
              <a:rPr lang="en-US" sz="1200" i="1" dirty="0" smtClean="0">
                <a:solidFill>
                  <a:schemeClr val="tx1">
                    <a:lumMod val="85000"/>
                    <a:lumOff val="15000"/>
                  </a:schemeClr>
                </a:solidFill>
                <a:latin typeface="Times New Roman" pitchFamily="18" charset="0"/>
                <a:cs typeface="Times New Roman" pitchFamily="18" charset="0"/>
              </a:rPr>
              <a:t>(global ontology)</a:t>
            </a:r>
          </a:p>
        </p:txBody>
      </p:sp>
      <p:grpSp>
        <p:nvGrpSpPr>
          <p:cNvPr id="2" name="14 Grupo"/>
          <p:cNvGrpSpPr/>
          <p:nvPr/>
        </p:nvGrpSpPr>
        <p:grpSpPr>
          <a:xfrm>
            <a:off x="3938887" y="2420890"/>
            <a:ext cx="2340260" cy="1008113"/>
            <a:chOff x="4067944" y="1412776"/>
            <a:chExt cx="2160240" cy="1008113"/>
          </a:xfrm>
        </p:grpSpPr>
        <p:sp>
          <p:nvSpPr>
            <p:cNvPr id="16" name="15 Rectángulo"/>
            <p:cNvSpPr/>
            <p:nvPr/>
          </p:nvSpPr>
          <p:spPr>
            <a:xfrm>
              <a:off x="4067944" y="1412776"/>
              <a:ext cx="2160240" cy="1008113"/>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smtClean="0">
                  <a:solidFill>
                    <a:schemeClr val="tx2"/>
                  </a:solidFill>
                  <a:latin typeface="Times New Roman" pitchFamily="18" charset="0"/>
                  <a:cs typeface="Times New Roman" pitchFamily="18" charset="0"/>
                </a:rPr>
                <a:t>URBAN ENERGY MODELS</a:t>
              </a:r>
            </a:p>
            <a:p>
              <a:pPr algn="ctr"/>
              <a:endParaRPr lang="en-US" sz="1100" dirty="0" smtClean="0">
                <a:solidFill>
                  <a:schemeClr val="tx2"/>
                </a:solidFill>
                <a:latin typeface="Times New Roman" pitchFamily="18" charset="0"/>
                <a:cs typeface="Times New Roman" pitchFamily="18" charset="0"/>
              </a:endParaRPr>
            </a:p>
          </p:txBody>
        </p:sp>
        <p:grpSp>
          <p:nvGrpSpPr>
            <p:cNvPr id="3" name="32 Grupo"/>
            <p:cNvGrpSpPr/>
            <p:nvPr/>
          </p:nvGrpSpPr>
          <p:grpSpPr>
            <a:xfrm>
              <a:off x="4212024" y="1772816"/>
              <a:ext cx="1872080" cy="504000"/>
              <a:chOff x="4212024" y="1772816"/>
              <a:chExt cx="1872080" cy="504000"/>
            </a:xfrm>
          </p:grpSpPr>
          <p:sp>
            <p:nvSpPr>
              <p:cNvPr id="18" name="17 Rectángulo"/>
              <p:cNvSpPr/>
              <p:nvPr/>
            </p:nvSpPr>
            <p:spPr>
              <a:xfrm>
                <a:off x="4212024" y="1772816"/>
                <a:ext cx="576000" cy="504000"/>
              </a:xfrm>
              <a:prstGeom prst="rect">
                <a:avLst/>
              </a:prstGeom>
              <a:solidFill>
                <a:schemeClr val="tx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lumMod val="85000"/>
                        <a:lumOff val="15000"/>
                      </a:schemeClr>
                    </a:solidFill>
                    <a:latin typeface="Times New Roman" pitchFamily="18" charset="0"/>
                    <a:cs typeface="Times New Roman" pitchFamily="18" charset="0"/>
                  </a:rPr>
                  <a:t>Data</a:t>
                </a:r>
              </a:p>
            </p:txBody>
          </p:sp>
          <p:sp>
            <p:nvSpPr>
              <p:cNvPr id="19" name="18 Rectángulo"/>
              <p:cNvSpPr/>
              <p:nvPr/>
            </p:nvSpPr>
            <p:spPr>
              <a:xfrm>
                <a:off x="5508104" y="1772816"/>
                <a:ext cx="576000" cy="504000"/>
              </a:xfrm>
              <a:prstGeom prst="rect">
                <a:avLst/>
              </a:prstGeom>
              <a:solidFill>
                <a:schemeClr val="tx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lumMod val="85000"/>
                        <a:lumOff val="15000"/>
                      </a:schemeClr>
                    </a:solidFill>
                    <a:latin typeface="Times New Roman" pitchFamily="18" charset="0"/>
                    <a:cs typeface="Times New Roman" pitchFamily="18" charset="0"/>
                  </a:rPr>
                  <a:t>Tools</a:t>
                </a:r>
              </a:p>
            </p:txBody>
          </p:sp>
          <p:sp>
            <p:nvSpPr>
              <p:cNvPr id="20" name="19 Rectángulo"/>
              <p:cNvSpPr/>
              <p:nvPr/>
            </p:nvSpPr>
            <p:spPr>
              <a:xfrm>
                <a:off x="4860032" y="1772816"/>
                <a:ext cx="576064" cy="504000"/>
              </a:xfrm>
              <a:prstGeom prst="rect">
                <a:avLst/>
              </a:prstGeom>
              <a:solidFill>
                <a:schemeClr val="tx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lumMod val="85000"/>
                        <a:lumOff val="15000"/>
                      </a:schemeClr>
                    </a:solidFill>
                    <a:latin typeface="Times New Roman" pitchFamily="18" charset="0"/>
                    <a:cs typeface="Times New Roman" pitchFamily="18" charset="0"/>
                  </a:rPr>
                  <a:t>Users</a:t>
                </a:r>
              </a:p>
            </p:txBody>
          </p:sp>
        </p:grpSp>
      </p:grpSp>
      <p:sp>
        <p:nvSpPr>
          <p:cNvPr id="21" name="20 CuadroTexto"/>
          <p:cNvSpPr txBox="1"/>
          <p:nvPr/>
        </p:nvSpPr>
        <p:spPr>
          <a:xfrm>
            <a:off x="6279149" y="3388930"/>
            <a:ext cx="2730303" cy="400110"/>
          </a:xfrm>
          <a:prstGeom prst="rect">
            <a:avLst/>
          </a:prstGeom>
          <a:noFill/>
        </p:spPr>
        <p:txBody>
          <a:bodyPr wrap="square" rtlCol="0">
            <a:spAutoFit/>
          </a:bodyPr>
          <a:lstStyle/>
          <a:p>
            <a:pPr algn="ctr"/>
            <a:r>
              <a:rPr lang="en-US" sz="2000" b="1" dirty="0" smtClean="0">
                <a:solidFill>
                  <a:schemeClr val="tx2"/>
                </a:solidFill>
                <a:latin typeface="Times New Roman" pitchFamily="18" charset="0"/>
                <a:cs typeface="Times New Roman" pitchFamily="18" charset="0"/>
              </a:rPr>
              <a:t>Tools</a:t>
            </a:r>
          </a:p>
        </p:txBody>
      </p:sp>
      <p:sp>
        <p:nvSpPr>
          <p:cNvPr id="22" name="21 Rectángulo"/>
          <p:cNvSpPr/>
          <p:nvPr/>
        </p:nvSpPr>
        <p:spPr>
          <a:xfrm>
            <a:off x="3704861" y="2132856"/>
            <a:ext cx="2886321" cy="2736304"/>
          </a:xfrm>
          <a:prstGeom prst="rect">
            <a:avLst/>
          </a:prstGeom>
          <a:noFill/>
          <a:ln w="3810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CuadroTexto"/>
          <p:cNvSpPr txBox="1"/>
          <p:nvPr/>
        </p:nvSpPr>
        <p:spPr>
          <a:xfrm>
            <a:off x="272481" y="4063911"/>
            <a:ext cx="1014113" cy="307777"/>
          </a:xfrm>
          <a:prstGeom prst="rect">
            <a:avLst/>
          </a:prstGeom>
          <a:noFill/>
        </p:spPr>
        <p:txBody>
          <a:bodyPr wrap="square" rtlCol="0">
            <a:spAutoFit/>
          </a:bodyPr>
          <a:lstStyle/>
          <a:p>
            <a:r>
              <a:rPr lang="en-US" sz="1400" b="1" dirty="0" smtClean="0">
                <a:solidFill>
                  <a:schemeClr val="tx2"/>
                </a:solidFill>
                <a:latin typeface="Times New Roman" pitchFamily="18" charset="0"/>
                <a:cs typeface="Times New Roman" pitchFamily="18" charset="0"/>
              </a:rPr>
              <a:t>Private</a:t>
            </a:r>
          </a:p>
        </p:txBody>
      </p:sp>
      <p:sp>
        <p:nvSpPr>
          <p:cNvPr id="24" name="23 CuadroTexto"/>
          <p:cNvSpPr txBox="1"/>
          <p:nvPr/>
        </p:nvSpPr>
        <p:spPr>
          <a:xfrm>
            <a:off x="272480" y="2492899"/>
            <a:ext cx="702078" cy="307777"/>
          </a:xfrm>
          <a:prstGeom prst="rect">
            <a:avLst/>
          </a:prstGeom>
          <a:noFill/>
        </p:spPr>
        <p:txBody>
          <a:bodyPr wrap="square" rtlCol="0">
            <a:spAutoFit/>
          </a:bodyPr>
          <a:lstStyle/>
          <a:p>
            <a:r>
              <a:rPr lang="en-US" sz="1400" b="1" dirty="0" smtClean="0">
                <a:solidFill>
                  <a:schemeClr val="tx2"/>
                </a:solidFill>
                <a:latin typeface="Times New Roman" pitchFamily="18" charset="0"/>
                <a:cs typeface="Times New Roman" pitchFamily="18" charset="0"/>
              </a:rPr>
              <a:t>Open</a:t>
            </a:r>
          </a:p>
        </p:txBody>
      </p:sp>
      <p:sp>
        <p:nvSpPr>
          <p:cNvPr id="25" name="24 CuadroTexto"/>
          <p:cNvSpPr txBox="1"/>
          <p:nvPr/>
        </p:nvSpPr>
        <p:spPr>
          <a:xfrm>
            <a:off x="272480" y="3278402"/>
            <a:ext cx="858095" cy="307777"/>
          </a:xfrm>
          <a:prstGeom prst="rect">
            <a:avLst/>
          </a:prstGeom>
          <a:noFill/>
        </p:spPr>
        <p:txBody>
          <a:bodyPr wrap="square" rtlCol="0">
            <a:spAutoFit/>
          </a:bodyPr>
          <a:lstStyle/>
          <a:p>
            <a:r>
              <a:rPr lang="en-US" sz="1400" b="1" dirty="0" smtClean="0">
                <a:solidFill>
                  <a:schemeClr val="tx2"/>
                </a:solidFill>
                <a:latin typeface="Times New Roman" pitchFamily="18" charset="0"/>
                <a:cs typeface="Times New Roman" pitchFamily="18" charset="0"/>
              </a:rPr>
              <a:t>LOD</a:t>
            </a:r>
          </a:p>
        </p:txBody>
      </p:sp>
      <p:sp>
        <p:nvSpPr>
          <p:cNvPr id="26" name="25 CuadroTexto"/>
          <p:cNvSpPr txBox="1"/>
          <p:nvPr/>
        </p:nvSpPr>
        <p:spPr>
          <a:xfrm>
            <a:off x="272480" y="4849418"/>
            <a:ext cx="1326147" cy="307777"/>
          </a:xfrm>
          <a:prstGeom prst="rect">
            <a:avLst/>
          </a:prstGeom>
          <a:noFill/>
        </p:spPr>
        <p:txBody>
          <a:bodyPr wrap="square" rtlCol="0">
            <a:spAutoFit/>
          </a:bodyPr>
          <a:lstStyle/>
          <a:p>
            <a:r>
              <a:rPr lang="en-US" sz="1400" b="1" dirty="0" smtClean="0">
                <a:solidFill>
                  <a:schemeClr val="tx2"/>
                </a:solidFill>
                <a:latin typeface="Times New Roman" pitchFamily="18" charset="0"/>
                <a:cs typeface="Times New Roman" pitchFamily="18" charset="0"/>
              </a:rPr>
              <a:t>Applications</a:t>
            </a:r>
          </a:p>
        </p:txBody>
      </p:sp>
      <p:cxnSp>
        <p:nvCxnSpPr>
          <p:cNvPr id="27" name="26 Conector recto de flecha"/>
          <p:cNvCxnSpPr/>
          <p:nvPr/>
        </p:nvCxnSpPr>
        <p:spPr>
          <a:xfrm>
            <a:off x="5265035" y="3212976"/>
            <a:ext cx="468052" cy="0"/>
          </a:xfrm>
          <a:prstGeom prst="straightConnector1">
            <a:avLst/>
          </a:prstGeom>
          <a:ln w="28575">
            <a:solidFill>
              <a:srgbClr val="E8063C"/>
            </a:solidFill>
            <a:tailEnd type="arrow"/>
          </a:ln>
          <a:effectLst>
            <a:outerShdw blurRad="152400" dist="317500" dir="5400000" sx="90000" sy="-19000"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a:off x="5889104" y="3212976"/>
            <a:ext cx="0" cy="864096"/>
          </a:xfrm>
          <a:prstGeom prst="straightConnector1">
            <a:avLst/>
          </a:prstGeom>
          <a:ln w="28575">
            <a:solidFill>
              <a:srgbClr val="E8063C"/>
            </a:solidFill>
            <a:tailEnd type="arrow"/>
          </a:ln>
          <a:effectLst>
            <a:outerShdw blurRad="152400" dist="317500" dir="5400000" sx="90000" sy="-19000"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29" name="28 Elipse"/>
          <p:cNvSpPr/>
          <p:nvPr/>
        </p:nvSpPr>
        <p:spPr>
          <a:xfrm>
            <a:off x="5031010" y="3140968"/>
            <a:ext cx="156017"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a:off x="5811097" y="3140968"/>
            <a:ext cx="156017"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lipse"/>
          <p:cNvSpPr/>
          <p:nvPr/>
        </p:nvSpPr>
        <p:spPr>
          <a:xfrm>
            <a:off x="4328932" y="3140968"/>
            <a:ext cx="156017"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2" name="31 Conector recto de flecha"/>
          <p:cNvCxnSpPr/>
          <p:nvPr/>
        </p:nvCxnSpPr>
        <p:spPr>
          <a:xfrm flipV="1">
            <a:off x="4375492" y="3212976"/>
            <a:ext cx="0" cy="864096"/>
          </a:xfrm>
          <a:prstGeom prst="straightConnector1">
            <a:avLst/>
          </a:prstGeom>
          <a:ln w="28575">
            <a:solidFill>
              <a:srgbClr val="E8063C"/>
            </a:solidFill>
            <a:tailEnd type="arrow"/>
          </a:ln>
          <a:effectLst>
            <a:outerShdw blurRad="152400" dist="317500" dir="5400000" sx="90000" sy="-19000"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4484948" y="3212976"/>
            <a:ext cx="0" cy="864096"/>
          </a:xfrm>
          <a:prstGeom prst="straightConnector1">
            <a:avLst/>
          </a:prstGeom>
          <a:ln w="28575">
            <a:solidFill>
              <a:srgbClr val="E8063C"/>
            </a:solidFill>
            <a:tailEnd type="arrow"/>
          </a:ln>
          <a:effectLst>
            <a:outerShdw blurRad="152400" dist="317500" dir="5400000" sx="90000" sy="-19000"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p:nvPr/>
        </p:nvCxnSpPr>
        <p:spPr>
          <a:xfrm flipV="1">
            <a:off x="5779648" y="3212976"/>
            <a:ext cx="0" cy="864096"/>
          </a:xfrm>
          <a:prstGeom prst="straightConnector1">
            <a:avLst/>
          </a:prstGeom>
          <a:ln w="28575">
            <a:solidFill>
              <a:srgbClr val="E8063C"/>
            </a:solidFill>
            <a:tailEnd type="arrow"/>
          </a:ln>
          <a:effectLst>
            <a:outerShdw blurRad="152400" dist="317500" dir="5400000" sx="90000" sy="-19000"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36" name="6 Marcador de texto"/>
          <p:cNvSpPr>
            <a:spLocks noGrp="1"/>
          </p:cNvSpPr>
          <p:nvPr>
            <p:ph type="body" sz="quarter" idx="16"/>
          </p:nvPr>
        </p:nvSpPr>
        <p:spPr>
          <a:xfrm>
            <a:off x="-39555" y="6543008"/>
            <a:ext cx="9957593" cy="414387"/>
          </a:xfrm>
        </p:spPr>
        <p:txBody>
          <a:bodyPr/>
          <a:lstStyle/>
          <a:p>
            <a:pPr algn="r"/>
            <a:r>
              <a:rPr lang="en-US" dirty="0"/>
              <a:t>ICT for Sustainable </a:t>
            </a:r>
            <a:r>
              <a:rPr lang="en-US" dirty="0" smtClean="0"/>
              <a:t>Places. Nice, </a:t>
            </a:r>
            <a:r>
              <a:rPr lang="en-US" dirty="0"/>
              <a:t>10 September 2013</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MANCO General meetin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SEMANCO General meetin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EMANCO General meetin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EMANCO General meetin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SEMANCO General meetin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SEMANCO General meetin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1351</TotalTime>
  <Words>3414</Words>
  <Application>Microsoft Office PowerPoint</Application>
  <PresentationFormat>A4 (210 x 297 mm)</PresentationFormat>
  <Paragraphs>387</Paragraphs>
  <Slides>44</Slides>
  <Notes>9</Notes>
  <HiddenSlides>0</HiddenSlides>
  <MMClips>0</MMClips>
  <ScaleCrop>false</ScaleCrop>
  <HeadingPairs>
    <vt:vector size="4" baseType="variant">
      <vt:variant>
        <vt:lpstr>Tema</vt:lpstr>
      </vt:variant>
      <vt:variant>
        <vt:i4>7</vt:i4>
      </vt:variant>
      <vt:variant>
        <vt:lpstr>Títulos de diapositiva</vt:lpstr>
      </vt:variant>
      <vt:variant>
        <vt:i4>44</vt:i4>
      </vt:variant>
    </vt:vector>
  </HeadingPairs>
  <TitlesOfParts>
    <vt:vector size="51" baseType="lpstr">
      <vt:lpstr>Office Theme</vt:lpstr>
      <vt:lpstr>SEMANCO General meeting template</vt:lpstr>
      <vt:lpstr>1_SEMANCO General meeting template</vt:lpstr>
      <vt:lpstr>2_SEMANCO General meeting template</vt:lpstr>
      <vt:lpstr>3_SEMANCO General meeting template</vt:lpstr>
      <vt:lpstr>4_SEMANCO General meeting template</vt:lpstr>
      <vt:lpstr>5_SEMANCO General meeting template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vector>
  </TitlesOfParts>
  <Company>Smart City Expo World Congress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Vostro3360</dc:creator>
  <cp:lastModifiedBy>Leandro</cp:lastModifiedBy>
  <cp:revision>119</cp:revision>
  <dcterms:created xsi:type="dcterms:W3CDTF">2014-01-27T16:15:44Z</dcterms:created>
  <dcterms:modified xsi:type="dcterms:W3CDTF">2015-01-15T21:51:28Z</dcterms:modified>
</cp:coreProperties>
</file>